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Della Respira" charset="1" panose="02000603000000000000"/>
      <p:regular r:id="rId18"/>
    </p:embeddedFont>
    <p:embeddedFont>
      <p:font typeface="Black Mango Medium" charset="1" panose="02020A03060303060403"/>
      <p:regular r:id="rId19"/>
    </p:embeddedFont>
    <p:embeddedFont>
      <p:font typeface="Poppins Light" charset="1" panose="00000400000000000000"/>
      <p:regular r:id="rId20"/>
    </p:embeddedFont>
    <p:embeddedFont>
      <p:font typeface="Pangolin" charset="1" panose="00000500000000000000"/>
      <p:regular r:id="rId21"/>
    </p:embeddedFont>
    <p:embeddedFont>
      <p:font typeface="Space Mono" charset="1" panose="02000509040000020004"/>
      <p:regular r:id="rId22"/>
    </p:embeddedFont>
    <p:embeddedFont>
      <p:font typeface="Black Mango" charset="1" panose="02020A030603030604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jpeg" Type="http://schemas.openxmlformats.org/officeDocument/2006/relationships/image"/><Relationship Id="rId4" Target="../media/image22.jpeg" Type="http://schemas.openxmlformats.org/officeDocument/2006/relationships/image"/><Relationship Id="rId5" Target="../media/image23.jpeg" Type="http://schemas.openxmlformats.org/officeDocument/2006/relationships/image"/><Relationship Id="rId6" Target="../media/image2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1722B"/>
        </a:solidFill>
      </p:bgPr>
    </p:bg>
    <p:spTree>
      <p:nvGrpSpPr>
        <p:cNvPr id="1" name=""/>
        <p:cNvGrpSpPr/>
        <p:nvPr/>
      </p:nvGrpSpPr>
      <p:grpSpPr>
        <a:xfrm>
          <a:off x="0" y="0"/>
          <a:ext cx="0" cy="0"/>
          <a:chOff x="0" y="0"/>
          <a:chExt cx="0" cy="0"/>
        </a:xfrm>
      </p:grpSpPr>
      <p:grpSp>
        <p:nvGrpSpPr>
          <p:cNvPr name="Group 2" id="2"/>
          <p:cNvGrpSpPr/>
          <p:nvPr/>
        </p:nvGrpSpPr>
        <p:grpSpPr>
          <a:xfrm rot="0">
            <a:off x="-2280794" y="-302524"/>
            <a:ext cx="5831940" cy="10977714"/>
            <a:chOff x="0" y="0"/>
            <a:chExt cx="1535984" cy="2891250"/>
          </a:xfrm>
        </p:grpSpPr>
        <p:sp>
          <p:nvSpPr>
            <p:cNvPr name="Freeform 3" id="3"/>
            <p:cNvSpPr/>
            <p:nvPr/>
          </p:nvSpPr>
          <p:spPr>
            <a:xfrm flipH="false" flipV="false" rot="0">
              <a:off x="0" y="0"/>
              <a:ext cx="1535984" cy="2891250"/>
            </a:xfrm>
            <a:custGeom>
              <a:avLst/>
              <a:gdLst/>
              <a:ahLst/>
              <a:cxnLst/>
              <a:rect r="r" b="b" t="t" l="l"/>
              <a:pathLst>
                <a:path h="2891250" w="1535984">
                  <a:moveTo>
                    <a:pt x="0" y="0"/>
                  </a:moveTo>
                  <a:lnTo>
                    <a:pt x="1535984" y="0"/>
                  </a:lnTo>
                  <a:lnTo>
                    <a:pt x="1535984" y="2891250"/>
                  </a:lnTo>
                  <a:lnTo>
                    <a:pt x="0" y="2891250"/>
                  </a:lnTo>
                  <a:close/>
                </a:path>
              </a:pathLst>
            </a:custGeom>
            <a:solidFill>
              <a:srgbClr val="701B2E"/>
            </a:solidFill>
          </p:spPr>
        </p:sp>
        <p:sp>
          <p:nvSpPr>
            <p:cNvPr name="TextBox 4" id="4"/>
            <p:cNvSpPr txBox="true"/>
            <p:nvPr/>
          </p:nvSpPr>
          <p:spPr>
            <a:xfrm>
              <a:off x="0" y="0"/>
              <a:ext cx="1535984" cy="2891250"/>
            </a:xfrm>
            <a:prstGeom prst="rect">
              <a:avLst/>
            </a:prstGeom>
          </p:spPr>
          <p:txBody>
            <a:bodyPr anchor="ctr" rtlCol="false" tIns="50800" lIns="50800" bIns="50800" rIns="50800"/>
            <a:lstStyle/>
            <a:p>
              <a:pPr algn="ctr">
                <a:lnSpc>
                  <a:spcPts val="2750"/>
                </a:lnSpc>
              </a:pPr>
            </a:p>
          </p:txBody>
        </p:sp>
      </p:grpSp>
      <p:sp>
        <p:nvSpPr>
          <p:cNvPr name="Freeform 5" id="5"/>
          <p:cNvSpPr/>
          <p:nvPr/>
        </p:nvSpPr>
        <p:spPr>
          <a:xfrm flipH="false" flipV="false" rot="1998098">
            <a:off x="8036372" y="611069"/>
            <a:ext cx="9695925" cy="8229600"/>
          </a:xfrm>
          <a:custGeom>
            <a:avLst/>
            <a:gdLst/>
            <a:ahLst/>
            <a:cxnLst/>
            <a:rect r="r" b="b" t="t" l="l"/>
            <a:pathLst>
              <a:path h="8229600" w="9695925">
                <a:moveTo>
                  <a:pt x="0" y="0"/>
                </a:moveTo>
                <a:lnTo>
                  <a:pt x="9695925" y="0"/>
                </a:lnTo>
                <a:lnTo>
                  <a:pt x="9695925" y="8229600"/>
                </a:lnTo>
                <a:lnTo>
                  <a:pt x="0" y="8229600"/>
                </a:lnTo>
                <a:lnTo>
                  <a:pt x="0" y="0"/>
                </a:lnTo>
                <a:close/>
              </a:path>
            </a:pathLst>
          </a:custGeom>
          <a:blipFill>
            <a:blip r:embed="rId2"/>
            <a:stretch>
              <a:fillRect l="-14505" t="0" r="-12889" b="0"/>
            </a:stretch>
          </a:blipFill>
          <a:ln w="38100" cap="sq">
            <a:solidFill>
              <a:srgbClr val="F5FFF5"/>
            </a:solidFill>
            <a:prstDash val="solid"/>
            <a:miter/>
          </a:ln>
        </p:spPr>
      </p:sp>
      <p:sp>
        <p:nvSpPr>
          <p:cNvPr name="Freeform 6" id="6"/>
          <p:cNvSpPr/>
          <p:nvPr/>
        </p:nvSpPr>
        <p:spPr>
          <a:xfrm flipH="false" flipV="false" rot="-10800000">
            <a:off x="1079250" y="6782462"/>
            <a:ext cx="7865691" cy="2261386"/>
          </a:xfrm>
          <a:custGeom>
            <a:avLst/>
            <a:gdLst/>
            <a:ahLst/>
            <a:cxnLst/>
            <a:rect r="r" b="b" t="t" l="l"/>
            <a:pathLst>
              <a:path h="2261386" w="7865691">
                <a:moveTo>
                  <a:pt x="0" y="0"/>
                </a:moveTo>
                <a:lnTo>
                  <a:pt x="7865690" y="0"/>
                </a:lnTo>
                <a:lnTo>
                  <a:pt x="7865690" y="2261386"/>
                </a:lnTo>
                <a:lnTo>
                  <a:pt x="0" y="2261386"/>
                </a:lnTo>
                <a:lnTo>
                  <a:pt x="0" y="0"/>
                </a:lnTo>
                <a:close/>
              </a:path>
            </a:pathLst>
          </a:custGeom>
          <a:blipFill>
            <a:blip r:embed="rId3">
              <a:alphaModFix amt="48000"/>
            </a:blip>
            <a:stretch>
              <a:fillRect l="0" t="0" r="0" b="0"/>
            </a:stretch>
          </a:blipFill>
        </p:spPr>
      </p:sp>
      <p:grpSp>
        <p:nvGrpSpPr>
          <p:cNvPr name="Group 7" id="7"/>
          <p:cNvGrpSpPr/>
          <p:nvPr/>
        </p:nvGrpSpPr>
        <p:grpSpPr>
          <a:xfrm rot="0">
            <a:off x="1079250" y="3143161"/>
            <a:ext cx="7865691" cy="4687384"/>
            <a:chOff x="0" y="0"/>
            <a:chExt cx="2071622" cy="1234537"/>
          </a:xfrm>
        </p:grpSpPr>
        <p:sp>
          <p:nvSpPr>
            <p:cNvPr name="Freeform 8" id="8"/>
            <p:cNvSpPr/>
            <p:nvPr/>
          </p:nvSpPr>
          <p:spPr>
            <a:xfrm flipH="false" flipV="false" rot="0">
              <a:off x="0" y="0"/>
              <a:ext cx="2071622" cy="1234537"/>
            </a:xfrm>
            <a:custGeom>
              <a:avLst/>
              <a:gdLst/>
              <a:ahLst/>
              <a:cxnLst/>
              <a:rect r="r" b="b" t="t" l="l"/>
              <a:pathLst>
                <a:path h="1234537" w="2071622">
                  <a:moveTo>
                    <a:pt x="0" y="0"/>
                  </a:moveTo>
                  <a:lnTo>
                    <a:pt x="2071622" y="0"/>
                  </a:lnTo>
                  <a:lnTo>
                    <a:pt x="2071622" y="1234537"/>
                  </a:lnTo>
                  <a:lnTo>
                    <a:pt x="0" y="1234537"/>
                  </a:lnTo>
                  <a:close/>
                </a:path>
              </a:pathLst>
            </a:custGeom>
            <a:solidFill>
              <a:srgbClr val="E1722B"/>
            </a:solidFill>
            <a:ln w="19050" cap="sq">
              <a:solidFill>
                <a:srgbClr val="FFFFFF"/>
              </a:solidFill>
              <a:prstDash val="solid"/>
              <a:miter/>
            </a:ln>
          </p:spPr>
        </p:sp>
        <p:sp>
          <p:nvSpPr>
            <p:cNvPr name="TextBox 9" id="9"/>
            <p:cNvSpPr txBox="true"/>
            <p:nvPr/>
          </p:nvSpPr>
          <p:spPr>
            <a:xfrm>
              <a:off x="0" y="0"/>
              <a:ext cx="2071622" cy="1234537"/>
            </a:xfrm>
            <a:prstGeom prst="rect">
              <a:avLst/>
            </a:prstGeom>
          </p:spPr>
          <p:txBody>
            <a:bodyPr anchor="ctr" rtlCol="false" tIns="50800" lIns="50800" bIns="50800" rIns="50800"/>
            <a:lstStyle/>
            <a:p>
              <a:pPr algn="ctr" marL="0" indent="0" lvl="0">
                <a:lnSpc>
                  <a:spcPts val="2750"/>
                </a:lnSpc>
                <a:spcBef>
                  <a:spcPct val="0"/>
                </a:spcBef>
              </a:pPr>
            </a:p>
          </p:txBody>
        </p:sp>
      </p:grpSp>
      <p:sp>
        <p:nvSpPr>
          <p:cNvPr name="Freeform 10" id="10"/>
          <p:cNvSpPr/>
          <p:nvPr/>
        </p:nvSpPr>
        <p:spPr>
          <a:xfrm flipH="true" flipV="true" rot="0">
            <a:off x="1773632" y="1139472"/>
            <a:ext cx="586255" cy="602592"/>
          </a:xfrm>
          <a:custGeom>
            <a:avLst/>
            <a:gdLst/>
            <a:ahLst/>
            <a:cxnLst/>
            <a:rect r="r" b="b" t="t" l="l"/>
            <a:pathLst>
              <a:path h="602592" w="586255">
                <a:moveTo>
                  <a:pt x="586254" y="602592"/>
                </a:moveTo>
                <a:lnTo>
                  <a:pt x="0" y="602592"/>
                </a:lnTo>
                <a:lnTo>
                  <a:pt x="0" y="0"/>
                </a:lnTo>
                <a:lnTo>
                  <a:pt x="586254" y="0"/>
                </a:lnTo>
                <a:lnTo>
                  <a:pt x="586254" y="602592"/>
                </a:lnTo>
                <a:close/>
              </a:path>
            </a:pathLst>
          </a:custGeom>
          <a:blipFill>
            <a:blip r:embed="rId4">
              <a:extLst>
                <a:ext uri="{96DAC541-7B7A-43D3-8B79-37D633B846F1}">
                  <asvg:svgBlip xmlns:asvg="http://schemas.microsoft.com/office/drawing/2016/SVG/main" r:embed="rId5"/>
                </a:ext>
              </a:extLst>
            </a:blip>
            <a:stretch>
              <a:fillRect l="0" t="0" r="0" b="0"/>
            </a:stretch>
          </a:blipFill>
          <a:ln cap="rnd">
            <a:noFill/>
            <a:prstDash val="solid"/>
            <a:round/>
          </a:ln>
        </p:spPr>
      </p:sp>
      <p:grpSp>
        <p:nvGrpSpPr>
          <p:cNvPr name="Group 11" id="11"/>
          <p:cNvGrpSpPr/>
          <p:nvPr/>
        </p:nvGrpSpPr>
        <p:grpSpPr>
          <a:xfrm rot="0">
            <a:off x="1474379" y="5888211"/>
            <a:ext cx="2295842" cy="565612"/>
            <a:chOff x="0" y="0"/>
            <a:chExt cx="604666" cy="148968"/>
          </a:xfrm>
        </p:grpSpPr>
        <p:sp>
          <p:nvSpPr>
            <p:cNvPr name="Freeform 12" id="12"/>
            <p:cNvSpPr/>
            <p:nvPr/>
          </p:nvSpPr>
          <p:spPr>
            <a:xfrm flipH="false" flipV="false" rot="0">
              <a:off x="0" y="0"/>
              <a:ext cx="604666" cy="148968"/>
            </a:xfrm>
            <a:custGeom>
              <a:avLst/>
              <a:gdLst/>
              <a:ahLst/>
              <a:cxnLst/>
              <a:rect r="r" b="b" t="t" l="l"/>
              <a:pathLst>
                <a:path h="148968" w="604666">
                  <a:moveTo>
                    <a:pt x="0" y="0"/>
                  </a:moveTo>
                  <a:lnTo>
                    <a:pt x="604666" y="0"/>
                  </a:lnTo>
                  <a:lnTo>
                    <a:pt x="604666" y="148968"/>
                  </a:lnTo>
                  <a:lnTo>
                    <a:pt x="0" y="148968"/>
                  </a:lnTo>
                  <a:close/>
                </a:path>
              </a:pathLst>
            </a:custGeom>
            <a:solidFill>
              <a:srgbClr val="701B2E"/>
            </a:solidFill>
          </p:spPr>
        </p:sp>
        <p:sp>
          <p:nvSpPr>
            <p:cNvPr name="TextBox 13" id="13"/>
            <p:cNvSpPr txBox="true"/>
            <p:nvPr/>
          </p:nvSpPr>
          <p:spPr>
            <a:xfrm>
              <a:off x="0" y="0"/>
              <a:ext cx="604666" cy="148968"/>
            </a:xfrm>
            <a:prstGeom prst="rect">
              <a:avLst/>
            </a:prstGeom>
          </p:spPr>
          <p:txBody>
            <a:bodyPr anchor="ctr" rtlCol="false" tIns="50800" lIns="50800" bIns="50800" rIns="50800"/>
            <a:lstStyle/>
            <a:p>
              <a:pPr algn="ctr">
                <a:lnSpc>
                  <a:spcPts val="2750"/>
                </a:lnSpc>
              </a:pPr>
            </a:p>
          </p:txBody>
        </p:sp>
      </p:grpSp>
      <p:grpSp>
        <p:nvGrpSpPr>
          <p:cNvPr name="Group 14" id="14"/>
          <p:cNvGrpSpPr/>
          <p:nvPr/>
        </p:nvGrpSpPr>
        <p:grpSpPr>
          <a:xfrm rot="0">
            <a:off x="1524425" y="6782462"/>
            <a:ext cx="7132085" cy="616596"/>
            <a:chOff x="0" y="0"/>
            <a:chExt cx="1427396" cy="123404"/>
          </a:xfrm>
        </p:grpSpPr>
        <p:sp>
          <p:nvSpPr>
            <p:cNvPr name="Freeform 15" id="15"/>
            <p:cNvSpPr/>
            <p:nvPr/>
          </p:nvSpPr>
          <p:spPr>
            <a:xfrm flipH="false" flipV="false" rot="0">
              <a:off x="0" y="0"/>
              <a:ext cx="1427396" cy="123404"/>
            </a:xfrm>
            <a:custGeom>
              <a:avLst/>
              <a:gdLst/>
              <a:ahLst/>
              <a:cxnLst/>
              <a:rect r="r" b="b" t="t" l="l"/>
              <a:pathLst>
                <a:path h="123404" w="1427396">
                  <a:moveTo>
                    <a:pt x="60788" y="0"/>
                  </a:moveTo>
                  <a:lnTo>
                    <a:pt x="1366608" y="0"/>
                  </a:lnTo>
                  <a:cubicBezTo>
                    <a:pt x="1382730" y="0"/>
                    <a:pt x="1398191" y="6404"/>
                    <a:pt x="1409591" y="17804"/>
                  </a:cubicBezTo>
                  <a:cubicBezTo>
                    <a:pt x="1420991" y="29205"/>
                    <a:pt x="1427396" y="44666"/>
                    <a:pt x="1427396" y="60788"/>
                  </a:cubicBezTo>
                  <a:lnTo>
                    <a:pt x="1427396" y="62616"/>
                  </a:lnTo>
                  <a:cubicBezTo>
                    <a:pt x="1427396" y="78738"/>
                    <a:pt x="1420991" y="94199"/>
                    <a:pt x="1409591" y="105599"/>
                  </a:cubicBezTo>
                  <a:cubicBezTo>
                    <a:pt x="1398191" y="116999"/>
                    <a:pt x="1382730" y="123404"/>
                    <a:pt x="1366608" y="123404"/>
                  </a:cubicBezTo>
                  <a:lnTo>
                    <a:pt x="60788" y="123404"/>
                  </a:lnTo>
                  <a:cubicBezTo>
                    <a:pt x="44666" y="123404"/>
                    <a:pt x="29205" y="116999"/>
                    <a:pt x="17804" y="105599"/>
                  </a:cubicBezTo>
                  <a:cubicBezTo>
                    <a:pt x="6404" y="94199"/>
                    <a:pt x="0" y="78738"/>
                    <a:pt x="0" y="62616"/>
                  </a:cubicBezTo>
                  <a:lnTo>
                    <a:pt x="0" y="60788"/>
                  </a:lnTo>
                  <a:cubicBezTo>
                    <a:pt x="0" y="44666"/>
                    <a:pt x="6404" y="29205"/>
                    <a:pt x="17804" y="17804"/>
                  </a:cubicBezTo>
                  <a:cubicBezTo>
                    <a:pt x="29205" y="6404"/>
                    <a:pt x="44666" y="0"/>
                    <a:pt x="60788" y="0"/>
                  </a:cubicBezTo>
                  <a:close/>
                </a:path>
              </a:pathLst>
            </a:custGeom>
            <a:solidFill>
              <a:srgbClr val="000000">
                <a:alpha val="0"/>
              </a:srgbClr>
            </a:solidFill>
            <a:ln w="19050" cap="rnd">
              <a:solidFill>
                <a:srgbClr val="F5FFF5"/>
              </a:solidFill>
              <a:prstDash val="solid"/>
              <a:round/>
            </a:ln>
          </p:spPr>
        </p:sp>
        <p:sp>
          <p:nvSpPr>
            <p:cNvPr name="TextBox 16" id="16"/>
            <p:cNvSpPr txBox="true"/>
            <p:nvPr/>
          </p:nvSpPr>
          <p:spPr>
            <a:xfrm>
              <a:off x="0" y="-19050"/>
              <a:ext cx="1427396" cy="142454"/>
            </a:xfrm>
            <a:prstGeom prst="rect">
              <a:avLst/>
            </a:prstGeom>
          </p:spPr>
          <p:txBody>
            <a:bodyPr anchor="ctr" rtlCol="false" tIns="66851" lIns="66851" bIns="66851" rIns="66851"/>
            <a:lstStyle/>
            <a:p>
              <a:pPr algn="l">
                <a:lnSpc>
                  <a:spcPts val="2990"/>
                </a:lnSpc>
              </a:pPr>
              <a:r>
                <a:rPr lang="en-US" sz="2300" spc="232">
                  <a:solidFill>
                    <a:srgbClr val="FFFFFF"/>
                  </a:solidFill>
                  <a:latin typeface="Della Respira"/>
                  <a:ea typeface="Della Respira"/>
                  <a:cs typeface="Della Respira"/>
                  <a:sym typeface="Della Respira"/>
                </a:rPr>
                <a:t>      “AI driven - Secured search engine”</a:t>
              </a:r>
            </a:p>
          </p:txBody>
        </p:sp>
      </p:grpSp>
      <p:sp>
        <p:nvSpPr>
          <p:cNvPr name="Freeform 17" id="17"/>
          <p:cNvSpPr/>
          <p:nvPr/>
        </p:nvSpPr>
        <p:spPr>
          <a:xfrm flipH="false" flipV="false" rot="0">
            <a:off x="1696381" y="6907591"/>
            <a:ext cx="370378" cy="366338"/>
          </a:xfrm>
          <a:custGeom>
            <a:avLst/>
            <a:gdLst/>
            <a:ahLst/>
            <a:cxnLst/>
            <a:rect r="r" b="b" t="t" l="l"/>
            <a:pathLst>
              <a:path h="366338" w="370378">
                <a:moveTo>
                  <a:pt x="0" y="0"/>
                </a:moveTo>
                <a:lnTo>
                  <a:pt x="370378" y="0"/>
                </a:lnTo>
                <a:lnTo>
                  <a:pt x="370378" y="366338"/>
                </a:lnTo>
                <a:lnTo>
                  <a:pt x="0" y="3663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18" id="18"/>
          <p:cNvSpPr txBox="true"/>
          <p:nvPr/>
        </p:nvSpPr>
        <p:spPr>
          <a:xfrm rot="0">
            <a:off x="1524425" y="4273393"/>
            <a:ext cx="7132085" cy="1614819"/>
          </a:xfrm>
          <a:prstGeom prst="rect">
            <a:avLst/>
          </a:prstGeom>
        </p:spPr>
        <p:txBody>
          <a:bodyPr anchor="t" rtlCol="false" tIns="0" lIns="0" bIns="0" rIns="0">
            <a:spAutoFit/>
          </a:bodyPr>
          <a:lstStyle/>
          <a:p>
            <a:pPr algn="l">
              <a:lnSpc>
                <a:spcPts val="13175"/>
              </a:lnSpc>
            </a:pPr>
            <a:r>
              <a:rPr lang="en-US" b="true" sz="9410" spc="301">
                <a:solidFill>
                  <a:srgbClr val="F5FFF5"/>
                </a:solidFill>
                <a:latin typeface="Black Mango Medium"/>
                <a:ea typeface="Black Mango Medium"/>
                <a:cs typeface="Black Mango Medium"/>
                <a:sym typeface="Black Mango Medium"/>
              </a:rPr>
              <a:t>PROPOSAL</a:t>
            </a:r>
          </a:p>
        </p:txBody>
      </p:sp>
      <p:sp>
        <p:nvSpPr>
          <p:cNvPr name="TextBox 19" id="19"/>
          <p:cNvSpPr txBox="true"/>
          <p:nvPr/>
        </p:nvSpPr>
        <p:spPr>
          <a:xfrm rot="0">
            <a:off x="1524425" y="3419815"/>
            <a:ext cx="5320397" cy="1034553"/>
          </a:xfrm>
          <a:prstGeom prst="rect">
            <a:avLst/>
          </a:prstGeom>
        </p:spPr>
        <p:txBody>
          <a:bodyPr anchor="t" rtlCol="false" tIns="0" lIns="0" bIns="0" rIns="0">
            <a:spAutoFit/>
          </a:bodyPr>
          <a:lstStyle/>
          <a:p>
            <a:pPr algn="l">
              <a:lnSpc>
                <a:spcPts val="7974"/>
              </a:lnSpc>
            </a:pPr>
            <a:r>
              <a:rPr lang="en-US" sz="5696" spc="945">
                <a:solidFill>
                  <a:srgbClr val="F5FFF5"/>
                </a:solidFill>
                <a:latin typeface="Poppins Light"/>
                <a:ea typeface="Poppins Light"/>
                <a:cs typeface="Poppins Light"/>
                <a:sym typeface="Poppins Light"/>
              </a:rPr>
              <a:t>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701B2E"/>
        </a:solidFill>
      </p:bgPr>
    </p:bg>
    <p:spTree>
      <p:nvGrpSpPr>
        <p:cNvPr id="1" name=""/>
        <p:cNvGrpSpPr/>
        <p:nvPr/>
      </p:nvGrpSpPr>
      <p:grpSpPr>
        <a:xfrm>
          <a:off x="0" y="0"/>
          <a:ext cx="0" cy="0"/>
          <a:chOff x="0" y="0"/>
          <a:chExt cx="0" cy="0"/>
        </a:xfrm>
      </p:grpSpPr>
      <p:grpSp>
        <p:nvGrpSpPr>
          <p:cNvPr name="Group 2" id="2"/>
          <p:cNvGrpSpPr/>
          <p:nvPr/>
        </p:nvGrpSpPr>
        <p:grpSpPr>
          <a:xfrm rot="0">
            <a:off x="1662411" y="10024931"/>
            <a:ext cx="3026310" cy="4169410"/>
            <a:chOff x="0" y="0"/>
            <a:chExt cx="1097154" cy="1511572"/>
          </a:xfrm>
        </p:grpSpPr>
        <p:sp>
          <p:nvSpPr>
            <p:cNvPr name="Freeform 3" id="3"/>
            <p:cNvSpPr/>
            <p:nvPr/>
          </p:nvSpPr>
          <p:spPr>
            <a:xfrm flipH="false" flipV="false" rot="0">
              <a:off x="0" y="0"/>
              <a:ext cx="1097154" cy="1511572"/>
            </a:xfrm>
            <a:custGeom>
              <a:avLst/>
              <a:gdLst/>
              <a:ahLst/>
              <a:cxnLst/>
              <a:rect r="r" b="b" t="t" l="l"/>
              <a:pathLst>
                <a:path h="1511572" w="1097154">
                  <a:moveTo>
                    <a:pt x="110003" y="0"/>
                  </a:moveTo>
                  <a:lnTo>
                    <a:pt x="987152" y="0"/>
                  </a:lnTo>
                  <a:cubicBezTo>
                    <a:pt x="1016326" y="0"/>
                    <a:pt x="1044306" y="11590"/>
                    <a:pt x="1064935" y="32219"/>
                  </a:cubicBezTo>
                  <a:cubicBezTo>
                    <a:pt x="1085565" y="52849"/>
                    <a:pt x="1097154" y="80828"/>
                    <a:pt x="1097154" y="110003"/>
                  </a:cubicBezTo>
                  <a:lnTo>
                    <a:pt x="1097154" y="1401570"/>
                  </a:lnTo>
                  <a:cubicBezTo>
                    <a:pt x="1097154" y="1430744"/>
                    <a:pt x="1085565" y="1458724"/>
                    <a:pt x="1064935" y="1479353"/>
                  </a:cubicBezTo>
                  <a:cubicBezTo>
                    <a:pt x="1044306" y="1499983"/>
                    <a:pt x="1016326" y="1511572"/>
                    <a:pt x="987152" y="1511572"/>
                  </a:cubicBezTo>
                  <a:lnTo>
                    <a:pt x="110003" y="1511572"/>
                  </a:lnTo>
                  <a:cubicBezTo>
                    <a:pt x="49250" y="1511572"/>
                    <a:pt x="0" y="1462322"/>
                    <a:pt x="0" y="1401570"/>
                  </a:cubicBezTo>
                  <a:lnTo>
                    <a:pt x="0" y="110003"/>
                  </a:lnTo>
                  <a:cubicBezTo>
                    <a:pt x="0" y="80828"/>
                    <a:pt x="11590" y="52849"/>
                    <a:pt x="32219" y="32219"/>
                  </a:cubicBezTo>
                  <a:cubicBezTo>
                    <a:pt x="52849" y="11590"/>
                    <a:pt x="80828" y="0"/>
                    <a:pt x="110003" y="0"/>
                  </a:cubicBezTo>
                  <a:close/>
                </a:path>
              </a:pathLst>
            </a:custGeom>
            <a:solidFill>
              <a:srgbClr val="241F1F"/>
            </a:solidFill>
            <a:ln w="19050" cap="rnd">
              <a:solidFill>
                <a:srgbClr val="FFFFFF"/>
              </a:solidFill>
              <a:prstDash val="solid"/>
              <a:round/>
            </a:ln>
          </p:spPr>
        </p:sp>
        <p:sp>
          <p:nvSpPr>
            <p:cNvPr name="TextBox 4" id="4"/>
            <p:cNvSpPr txBox="true"/>
            <p:nvPr/>
          </p:nvSpPr>
          <p:spPr>
            <a:xfrm>
              <a:off x="0" y="0"/>
              <a:ext cx="1097154" cy="1511572"/>
            </a:xfrm>
            <a:prstGeom prst="rect">
              <a:avLst/>
            </a:prstGeom>
          </p:spPr>
          <p:txBody>
            <a:bodyPr anchor="ctr" rtlCol="false" tIns="50800" lIns="50800" bIns="50800" rIns="50800"/>
            <a:lstStyle/>
            <a:p>
              <a:pPr algn="ctr" marL="0" indent="0" lvl="0">
                <a:lnSpc>
                  <a:spcPts val="2750"/>
                </a:lnSpc>
                <a:spcBef>
                  <a:spcPct val="0"/>
                </a:spcBef>
              </a:pPr>
            </a:p>
          </p:txBody>
        </p:sp>
      </p:grpSp>
      <p:grpSp>
        <p:nvGrpSpPr>
          <p:cNvPr name="Group 5" id="5"/>
          <p:cNvGrpSpPr/>
          <p:nvPr/>
        </p:nvGrpSpPr>
        <p:grpSpPr>
          <a:xfrm rot="0">
            <a:off x="5266152" y="10024931"/>
            <a:ext cx="3026310" cy="4169410"/>
            <a:chOff x="0" y="0"/>
            <a:chExt cx="1097154" cy="1511572"/>
          </a:xfrm>
        </p:grpSpPr>
        <p:sp>
          <p:nvSpPr>
            <p:cNvPr name="Freeform 6" id="6"/>
            <p:cNvSpPr/>
            <p:nvPr/>
          </p:nvSpPr>
          <p:spPr>
            <a:xfrm flipH="false" flipV="false" rot="0">
              <a:off x="0" y="0"/>
              <a:ext cx="1097154" cy="1511572"/>
            </a:xfrm>
            <a:custGeom>
              <a:avLst/>
              <a:gdLst/>
              <a:ahLst/>
              <a:cxnLst/>
              <a:rect r="r" b="b" t="t" l="l"/>
              <a:pathLst>
                <a:path h="1511572" w="1097154">
                  <a:moveTo>
                    <a:pt x="110003" y="0"/>
                  </a:moveTo>
                  <a:lnTo>
                    <a:pt x="987152" y="0"/>
                  </a:lnTo>
                  <a:cubicBezTo>
                    <a:pt x="1016326" y="0"/>
                    <a:pt x="1044306" y="11590"/>
                    <a:pt x="1064935" y="32219"/>
                  </a:cubicBezTo>
                  <a:cubicBezTo>
                    <a:pt x="1085565" y="52849"/>
                    <a:pt x="1097154" y="80828"/>
                    <a:pt x="1097154" y="110003"/>
                  </a:cubicBezTo>
                  <a:lnTo>
                    <a:pt x="1097154" y="1401570"/>
                  </a:lnTo>
                  <a:cubicBezTo>
                    <a:pt x="1097154" y="1430744"/>
                    <a:pt x="1085565" y="1458724"/>
                    <a:pt x="1064935" y="1479353"/>
                  </a:cubicBezTo>
                  <a:cubicBezTo>
                    <a:pt x="1044306" y="1499983"/>
                    <a:pt x="1016326" y="1511572"/>
                    <a:pt x="987152" y="1511572"/>
                  </a:cubicBezTo>
                  <a:lnTo>
                    <a:pt x="110003" y="1511572"/>
                  </a:lnTo>
                  <a:cubicBezTo>
                    <a:pt x="49250" y="1511572"/>
                    <a:pt x="0" y="1462322"/>
                    <a:pt x="0" y="1401570"/>
                  </a:cubicBezTo>
                  <a:lnTo>
                    <a:pt x="0" y="110003"/>
                  </a:lnTo>
                  <a:cubicBezTo>
                    <a:pt x="0" y="80828"/>
                    <a:pt x="11590" y="52849"/>
                    <a:pt x="32219" y="32219"/>
                  </a:cubicBezTo>
                  <a:cubicBezTo>
                    <a:pt x="52849" y="11590"/>
                    <a:pt x="80828" y="0"/>
                    <a:pt x="110003" y="0"/>
                  </a:cubicBezTo>
                  <a:close/>
                </a:path>
              </a:pathLst>
            </a:custGeom>
            <a:solidFill>
              <a:srgbClr val="241F1F"/>
            </a:solidFill>
            <a:ln w="19050" cap="rnd">
              <a:solidFill>
                <a:srgbClr val="FFFFFF"/>
              </a:solidFill>
              <a:prstDash val="solid"/>
              <a:round/>
            </a:ln>
          </p:spPr>
        </p:sp>
        <p:sp>
          <p:nvSpPr>
            <p:cNvPr name="TextBox 7" id="7"/>
            <p:cNvSpPr txBox="true"/>
            <p:nvPr/>
          </p:nvSpPr>
          <p:spPr>
            <a:xfrm>
              <a:off x="0" y="0"/>
              <a:ext cx="1097154" cy="1511572"/>
            </a:xfrm>
            <a:prstGeom prst="rect">
              <a:avLst/>
            </a:prstGeom>
          </p:spPr>
          <p:txBody>
            <a:bodyPr anchor="ctr" rtlCol="false" tIns="50800" lIns="50800" bIns="50800" rIns="50800"/>
            <a:lstStyle/>
            <a:p>
              <a:pPr algn="ctr" marL="0" indent="0" lvl="0">
                <a:lnSpc>
                  <a:spcPts val="2750"/>
                </a:lnSpc>
                <a:spcBef>
                  <a:spcPct val="0"/>
                </a:spcBef>
              </a:pPr>
            </a:p>
          </p:txBody>
        </p:sp>
      </p:grpSp>
      <p:grpSp>
        <p:nvGrpSpPr>
          <p:cNvPr name="Group 8" id="8"/>
          <p:cNvGrpSpPr/>
          <p:nvPr/>
        </p:nvGrpSpPr>
        <p:grpSpPr>
          <a:xfrm rot="0">
            <a:off x="8873487" y="-3976508"/>
            <a:ext cx="3026310" cy="4169410"/>
            <a:chOff x="0" y="0"/>
            <a:chExt cx="1097154" cy="1511572"/>
          </a:xfrm>
        </p:grpSpPr>
        <p:sp>
          <p:nvSpPr>
            <p:cNvPr name="Freeform 9" id="9"/>
            <p:cNvSpPr/>
            <p:nvPr/>
          </p:nvSpPr>
          <p:spPr>
            <a:xfrm flipH="false" flipV="false" rot="0">
              <a:off x="0" y="0"/>
              <a:ext cx="1097154" cy="1511572"/>
            </a:xfrm>
            <a:custGeom>
              <a:avLst/>
              <a:gdLst/>
              <a:ahLst/>
              <a:cxnLst/>
              <a:rect r="r" b="b" t="t" l="l"/>
              <a:pathLst>
                <a:path h="1511572" w="1097154">
                  <a:moveTo>
                    <a:pt x="110003" y="0"/>
                  </a:moveTo>
                  <a:lnTo>
                    <a:pt x="987152" y="0"/>
                  </a:lnTo>
                  <a:cubicBezTo>
                    <a:pt x="1016326" y="0"/>
                    <a:pt x="1044306" y="11590"/>
                    <a:pt x="1064935" y="32219"/>
                  </a:cubicBezTo>
                  <a:cubicBezTo>
                    <a:pt x="1085565" y="52849"/>
                    <a:pt x="1097154" y="80828"/>
                    <a:pt x="1097154" y="110003"/>
                  </a:cubicBezTo>
                  <a:lnTo>
                    <a:pt x="1097154" y="1401570"/>
                  </a:lnTo>
                  <a:cubicBezTo>
                    <a:pt x="1097154" y="1430744"/>
                    <a:pt x="1085565" y="1458724"/>
                    <a:pt x="1064935" y="1479353"/>
                  </a:cubicBezTo>
                  <a:cubicBezTo>
                    <a:pt x="1044306" y="1499983"/>
                    <a:pt x="1016326" y="1511572"/>
                    <a:pt x="987152" y="1511572"/>
                  </a:cubicBezTo>
                  <a:lnTo>
                    <a:pt x="110003" y="1511572"/>
                  </a:lnTo>
                  <a:cubicBezTo>
                    <a:pt x="49250" y="1511572"/>
                    <a:pt x="0" y="1462322"/>
                    <a:pt x="0" y="1401570"/>
                  </a:cubicBezTo>
                  <a:lnTo>
                    <a:pt x="0" y="110003"/>
                  </a:lnTo>
                  <a:cubicBezTo>
                    <a:pt x="0" y="80828"/>
                    <a:pt x="11590" y="52849"/>
                    <a:pt x="32219" y="32219"/>
                  </a:cubicBezTo>
                  <a:cubicBezTo>
                    <a:pt x="52849" y="11590"/>
                    <a:pt x="80828" y="0"/>
                    <a:pt x="110003" y="0"/>
                  </a:cubicBezTo>
                  <a:close/>
                </a:path>
              </a:pathLst>
            </a:custGeom>
            <a:solidFill>
              <a:srgbClr val="241F1F"/>
            </a:solidFill>
            <a:ln w="19050" cap="rnd">
              <a:solidFill>
                <a:srgbClr val="FFFFFF"/>
              </a:solidFill>
              <a:prstDash val="solid"/>
              <a:round/>
            </a:ln>
          </p:spPr>
        </p:sp>
        <p:sp>
          <p:nvSpPr>
            <p:cNvPr name="TextBox 10" id="10"/>
            <p:cNvSpPr txBox="true"/>
            <p:nvPr/>
          </p:nvSpPr>
          <p:spPr>
            <a:xfrm>
              <a:off x="0" y="0"/>
              <a:ext cx="1097154" cy="1511572"/>
            </a:xfrm>
            <a:prstGeom prst="rect">
              <a:avLst/>
            </a:prstGeom>
          </p:spPr>
          <p:txBody>
            <a:bodyPr anchor="ctr" rtlCol="false" tIns="50800" lIns="50800" bIns="50800" rIns="50800"/>
            <a:lstStyle/>
            <a:p>
              <a:pPr algn="ctr" marL="0" indent="0" lvl="0">
                <a:lnSpc>
                  <a:spcPts val="2750"/>
                </a:lnSpc>
                <a:spcBef>
                  <a:spcPct val="0"/>
                </a:spcBef>
              </a:pPr>
            </a:p>
          </p:txBody>
        </p:sp>
      </p:grpSp>
      <p:grpSp>
        <p:nvGrpSpPr>
          <p:cNvPr name="Group 11" id="11"/>
          <p:cNvGrpSpPr/>
          <p:nvPr/>
        </p:nvGrpSpPr>
        <p:grpSpPr>
          <a:xfrm rot="0">
            <a:off x="12480822" y="-3976508"/>
            <a:ext cx="3026310" cy="4169410"/>
            <a:chOff x="0" y="0"/>
            <a:chExt cx="1097154" cy="1511572"/>
          </a:xfrm>
        </p:grpSpPr>
        <p:sp>
          <p:nvSpPr>
            <p:cNvPr name="Freeform 12" id="12"/>
            <p:cNvSpPr/>
            <p:nvPr/>
          </p:nvSpPr>
          <p:spPr>
            <a:xfrm flipH="false" flipV="false" rot="0">
              <a:off x="0" y="0"/>
              <a:ext cx="1097154" cy="1511572"/>
            </a:xfrm>
            <a:custGeom>
              <a:avLst/>
              <a:gdLst/>
              <a:ahLst/>
              <a:cxnLst/>
              <a:rect r="r" b="b" t="t" l="l"/>
              <a:pathLst>
                <a:path h="1511572" w="1097154">
                  <a:moveTo>
                    <a:pt x="110003" y="0"/>
                  </a:moveTo>
                  <a:lnTo>
                    <a:pt x="987152" y="0"/>
                  </a:lnTo>
                  <a:cubicBezTo>
                    <a:pt x="1016326" y="0"/>
                    <a:pt x="1044306" y="11590"/>
                    <a:pt x="1064935" y="32219"/>
                  </a:cubicBezTo>
                  <a:cubicBezTo>
                    <a:pt x="1085565" y="52849"/>
                    <a:pt x="1097154" y="80828"/>
                    <a:pt x="1097154" y="110003"/>
                  </a:cubicBezTo>
                  <a:lnTo>
                    <a:pt x="1097154" y="1401570"/>
                  </a:lnTo>
                  <a:cubicBezTo>
                    <a:pt x="1097154" y="1430744"/>
                    <a:pt x="1085565" y="1458724"/>
                    <a:pt x="1064935" y="1479353"/>
                  </a:cubicBezTo>
                  <a:cubicBezTo>
                    <a:pt x="1044306" y="1499983"/>
                    <a:pt x="1016326" y="1511572"/>
                    <a:pt x="987152" y="1511572"/>
                  </a:cubicBezTo>
                  <a:lnTo>
                    <a:pt x="110003" y="1511572"/>
                  </a:lnTo>
                  <a:cubicBezTo>
                    <a:pt x="49250" y="1511572"/>
                    <a:pt x="0" y="1462322"/>
                    <a:pt x="0" y="1401570"/>
                  </a:cubicBezTo>
                  <a:lnTo>
                    <a:pt x="0" y="110003"/>
                  </a:lnTo>
                  <a:cubicBezTo>
                    <a:pt x="0" y="80828"/>
                    <a:pt x="11590" y="52849"/>
                    <a:pt x="32219" y="32219"/>
                  </a:cubicBezTo>
                  <a:cubicBezTo>
                    <a:pt x="52849" y="11590"/>
                    <a:pt x="80828" y="0"/>
                    <a:pt x="110003" y="0"/>
                  </a:cubicBezTo>
                  <a:close/>
                </a:path>
              </a:pathLst>
            </a:custGeom>
            <a:solidFill>
              <a:srgbClr val="241F1F"/>
            </a:solidFill>
            <a:ln w="19050" cap="rnd">
              <a:solidFill>
                <a:srgbClr val="FFFFFF"/>
              </a:solidFill>
              <a:prstDash val="solid"/>
              <a:round/>
            </a:ln>
          </p:spPr>
        </p:sp>
        <p:sp>
          <p:nvSpPr>
            <p:cNvPr name="TextBox 13" id="13"/>
            <p:cNvSpPr txBox="true"/>
            <p:nvPr/>
          </p:nvSpPr>
          <p:spPr>
            <a:xfrm>
              <a:off x="0" y="0"/>
              <a:ext cx="1097154" cy="1511572"/>
            </a:xfrm>
            <a:prstGeom prst="rect">
              <a:avLst/>
            </a:prstGeom>
          </p:spPr>
          <p:txBody>
            <a:bodyPr anchor="ctr" rtlCol="false" tIns="50800" lIns="50800" bIns="50800" rIns="50800"/>
            <a:lstStyle/>
            <a:p>
              <a:pPr algn="ctr" marL="0" indent="0" lvl="0">
                <a:lnSpc>
                  <a:spcPts val="2750"/>
                </a:lnSpc>
                <a:spcBef>
                  <a:spcPct val="0"/>
                </a:spcBef>
              </a:pPr>
            </a:p>
          </p:txBody>
        </p:sp>
      </p:grpSp>
      <p:sp>
        <p:nvSpPr>
          <p:cNvPr name="TextBox 14" id="14"/>
          <p:cNvSpPr txBox="true"/>
          <p:nvPr/>
        </p:nvSpPr>
        <p:spPr>
          <a:xfrm rot="0">
            <a:off x="1662411" y="2946438"/>
            <a:ext cx="14812769" cy="5940501"/>
          </a:xfrm>
          <a:prstGeom prst="rect">
            <a:avLst/>
          </a:prstGeom>
        </p:spPr>
        <p:txBody>
          <a:bodyPr anchor="t" rtlCol="false" tIns="0" lIns="0" bIns="0" rIns="0">
            <a:spAutoFit/>
          </a:bodyPr>
          <a:lstStyle/>
          <a:p>
            <a:pPr algn="just" marL="0" indent="0" lvl="0">
              <a:lnSpc>
                <a:spcPts val="4297"/>
              </a:lnSpc>
            </a:pPr>
            <a:r>
              <a:rPr lang="en-US" sz="2685" spc="18">
                <a:solidFill>
                  <a:srgbClr val="F5FFF5"/>
                </a:solidFill>
                <a:latin typeface="Della Respira"/>
                <a:ea typeface="Della Respira"/>
                <a:cs typeface="Della Respira"/>
                <a:sym typeface="Della Respira"/>
              </a:rPr>
              <a:t>In conclusion, our project aims to create an AI-driven, privacy-focused search engine that addresses existing gaps in user privacy and personalization. By utilizing local data storage and intuitive privacy settings, we are enhancing user engagement and ensuring that privacy management is accessible to everyone. Our advanced algorithms will provide personalized search results without tracking user behavior, maintaining high relevance and quality. We are also incorporating dynamic guardrails and end-to-end encryption to align with evolving global privacy standards. The successful implementation of this project will not only empower users with greater control over their data but also set a new benchmark for ethical AI deployment in the search engine landscape. Through continuous monitoring and enhancement, we aim to adapt to user feedback and technological advancements, ensuring that our search engine remains effective and secure in an ever-changing digital environment.</a:t>
            </a:r>
          </a:p>
        </p:txBody>
      </p:sp>
      <p:sp>
        <p:nvSpPr>
          <p:cNvPr name="TextBox 15" id="15"/>
          <p:cNvSpPr txBox="true"/>
          <p:nvPr/>
        </p:nvSpPr>
        <p:spPr>
          <a:xfrm rot="0">
            <a:off x="1662411" y="1250177"/>
            <a:ext cx="10818410" cy="787164"/>
          </a:xfrm>
          <a:prstGeom prst="rect">
            <a:avLst/>
          </a:prstGeom>
        </p:spPr>
        <p:txBody>
          <a:bodyPr anchor="t" rtlCol="false" tIns="0" lIns="0" bIns="0" rIns="0">
            <a:spAutoFit/>
          </a:bodyPr>
          <a:lstStyle/>
          <a:p>
            <a:pPr algn="l" marL="0" indent="0" lvl="0">
              <a:lnSpc>
                <a:spcPts val="6488"/>
              </a:lnSpc>
              <a:spcBef>
                <a:spcPct val="0"/>
              </a:spcBef>
            </a:pPr>
            <a:r>
              <a:rPr lang="en-US" b="true" sz="4634" spc="148">
                <a:solidFill>
                  <a:srgbClr val="F5FFF5"/>
                </a:solidFill>
                <a:latin typeface="Black Mango Medium"/>
                <a:ea typeface="Black Mango Medium"/>
                <a:cs typeface="Black Mango Medium"/>
                <a:sym typeface="Black Mango Medium"/>
              </a:rPr>
              <a:t>Result and Conclusion </a:t>
            </a:r>
          </a:p>
        </p:txBody>
      </p:sp>
      <p:sp>
        <p:nvSpPr>
          <p:cNvPr name="Freeform 16" id="16"/>
          <p:cNvSpPr/>
          <p:nvPr/>
        </p:nvSpPr>
        <p:spPr>
          <a:xfrm flipH="true" flipV="true" rot="0">
            <a:off x="308716" y="373610"/>
            <a:ext cx="2634523" cy="3604448"/>
          </a:xfrm>
          <a:custGeom>
            <a:avLst/>
            <a:gdLst/>
            <a:ahLst/>
            <a:cxnLst/>
            <a:rect r="r" b="b" t="t" l="l"/>
            <a:pathLst>
              <a:path h="3604448" w="2634523">
                <a:moveTo>
                  <a:pt x="2634523" y="3604448"/>
                </a:moveTo>
                <a:lnTo>
                  <a:pt x="0" y="3604448"/>
                </a:lnTo>
                <a:lnTo>
                  <a:pt x="0" y="0"/>
                </a:lnTo>
                <a:lnTo>
                  <a:pt x="2634523" y="0"/>
                </a:lnTo>
                <a:lnTo>
                  <a:pt x="2634523" y="360444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5067593" y="6087599"/>
            <a:ext cx="2815174" cy="3851607"/>
          </a:xfrm>
          <a:custGeom>
            <a:avLst/>
            <a:gdLst/>
            <a:ahLst/>
            <a:cxnLst/>
            <a:rect r="r" b="b" t="t" l="l"/>
            <a:pathLst>
              <a:path h="3851607" w="2815174">
                <a:moveTo>
                  <a:pt x="0" y="0"/>
                </a:moveTo>
                <a:lnTo>
                  <a:pt x="2815174" y="0"/>
                </a:lnTo>
                <a:lnTo>
                  <a:pt x="2815174" y="3851607"/>
                </a:lnTo>
                <a:lnTo>
                  <a:pt x="0" y="38516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701B2E"/>
        </a:solidFill>
      </p:bgPr>
    </p:bg>
    <p:spTree>
      <p:nvGrpSpPr>
        <p:cNvPr id="1" name=""/>
        <p:cNvGrpSpPr/>
        <p:nvPr/>
      </p:nvGrpSpPr>
      <p:grpSpPr>
        <a:xfrm>
          <a:off x="0" y="0"/>
          <a:ext cx="0" cy="0"/>
          <a:chOff x="0" y="0"/>
          <a:chExt cx="0" cy="0"/>
        </a:xfrm>
      </p:grpSpPr>
      <p:grpSp>
        <p:nvGrpSpPr>
          <p:cNvPr name="Group 2" id="2"/>
          <p:cNvGrpSpPr/>
          <p:nvPr/>
        </p:nvGrpSpPr>
        <p:grpSpPr>
          <a:xfrm rot="0">
            <a:off x="1662411" y="10024931"/>
            <a:ext cx="3026310" cy="4169410"/>
            <a:chOff x="0" y="0"/>
            <a:chExt cx="1097154" cy="1511572"/>
          </a:xfrm>
        </p:grpSpPr>
        <p:sp>
          <p:nvSpPr>
            <p:cNvPr name="Freeform 3" id="3"/>
            <p:cNvSpPr/>
            <p:nvPr/>
          </p:nvSpPr>
          <p:spPr>
            <a:xfrm flipH="false" flipV="false" rot="0">
              <a:off x="0" y="0"/>
              <a:ext cx="1097154" cy="1511572"/>
            </a:xfrm>
            <a:custGeom>
              <a:avLst/>
              <a:gdLst/>
              <a:ahLst/>
              <a:cxnLst/>
              <a:rect r="r" b="b" t="t" l="l"/>
              <a:pathLst>
                <a:path h="1511572" w="1097154">
                  <a:moveTo>
                    <a:pt x="110003" y="0"/>
                  </a:moveTo>
                  <a:lnTo>
                    <a:pt x="987152" y="0"/>
                  </a:lnTo>
                  <a:cubicBezTo>
                    <a:pt x="1016326" y="0"/>
                    <a:pt x="1044306" y="11590"/>
                    <a:pt x="1064935" y="32219"/>
                  </a:cubicBezTo>
                  <a:cubicBezTo>
                    <a:pt x="1085565" y="52849"/>
                    <a:pt x="1097154" y="80828"/>
                    <a:pt x="1097154" y="110003"/>
                  </a:cubicBezTo>
                  <a:lnTo>
                    <a:pt x="1097154" y="1401570"/>
                  </a:lnTo>
                  <a:cubicBezTo>
                    <a:pt x="1097154" y="1430744"/>
                    <a:pt x="1085565" y="1458724"/>
                    <a:pt x="1064935" y="1479353"/>
                  </a:cubicBezTo>
                  <a:cubicBezTo>
                    <a:pt x="1044306" y="1499983"/>
                    <a:pt x="1016326" y="1511572"/>
                    <a:pt x="987152" y="1511572"/>
                  </a:cubicBezTo>
                  <a:lnTo>
                    <a:pt x="110003" y="1511572"/>
                  </a:lnTo>
                  <a:cubicBezTo>
                    <a:pt x="49250" y="1511572"/>
                    <a:pt x="0" y="1462322"/>
                    <a:pt x="0" y="1401570"/>
                  </a:cubicBezTo>
                  <a:lnTo>
                    <a:pt x="0" y="110003"/>
                  </a:lnTo>
                  <a:cubicBezTo>
                    <a:pt x="0" y="80828"/>
                    <a:pt x="11590" y="52849"/>
                    <a:pt x="32219" y="32219"/>
                  </a:cubicBezTo>
                  <a:cubicBezTo>
                    <a:pt x="52849" y="11590"/>
                    <a:pt x="80828" y="0"/>
                    <a:pt x="110003" y="0"/>
                  </a:cubicBezTo>
                  <a:close/>
                </a:path>
              </a:pathLst>
            </a:custGeom>
            <a:solidFill>
              <a:srgbClr val="241F1F"/>
            </a:solidFill>
            <a:ln w="19050" cap="rnd">
              <a:solidFill>
                <a:srgbClr val="FFFFFF"/>
              </a:solidFill>
              <a:prstDash val="solid"/>
              <a:round/>
            </a:ln>
          </p:spPr>
        </p:sp>
        <p:sp>
          <p:nvSpPr>
            <p:cNvPr name="TextBox 4" id="4"/>
            <p:cNvSpPr txBox="true"/>
            <p:nvPr/>
          </p:nvSpPr>
          <p:spPr>
            <a:xfrm>
              <a:off x="0" y="0"/>
              <a:ext cx="1097154" cy="1511572"/>
            </a:xfrm>
            <a:prstGeom prst="rect">
              <a:avLst/>
            </a:prstGeom>
          </p:spPr>
          <p:txBody>
            <a:bodyPr anchor="ctr" rtlCol="false" tIns="50800" lIns="50800" bIns="50800" rIns="50800"/>
            <a:lstStyle/>
            <a:p>
              <a:pPr algn="ctr" marL="0" indent="0" lvl="0">
                <a:lnSpc>
                  <a:spcPts val="2750"/>
                </a:lnSpc>
                <a:spcBef>
                  <a:spcPct val="0"/>
                </a:spcBef>
              </a:pPr>
            </a:p>
          </p:txBody>
        </p:sp>
      </p:grpSp>
      <p:grpSp>
        <p:nvGrpSpPr>
          <p:cNvPr name="Group 5" id="5"/>
          <p:cNvGrpSpPr/>
          <p:nvPr/>
        </p:nvGrpSpPr>
        <p:grpSpPr>
          <a:xfrm rot="0">
            <a:off x="5266152" y="10024931"/>
            <a:ext cx="3026310" cy="4169410"/>
            <a:chOff x="0" y="0"/>
            <a:chExt cx="1097154" cy="1511572"/>
          </a:xfrm>
        </p:grpSpPr>
        <p:sp>
          <p:nvSpPr>
            <p:cNvPr name="Freeform 6" id="6"/>
            <p:cNvSpPr/>
            <p:nvPr/>
          </p:nvSpPr>
          <p:spPr>
            <a:xfrm flipH="false" flipV="false" rot="0">
              <a:off x="0" y="0"/>
              <a:ext cx="1097154" cy="1511572"/>
            </a:xfrm>
            <a:custGeom>
              <a:avLst/>
              <a:gdLst/>
              <a:ahLst/>
              <a:cxnLst/>
              <a:rect r="r" b="b" t="t" l="l"/>
              <a:pathLst>
                <a:path h="1511572" w="1097154">
                  <a:moveTo>
                    <a:pt x="110003" y="0"/>
                  </a:moveTo>
                  <a:lnTo>
                    <a:pt x="987152" y="0"/>
                  </a:lnTo>
                  <a:cubicBezTo>
                    <a:pt x="1016326" y="0"/>
                    <a:pt x="1044306" y="11590"/>
                    <a:pt x="1064935" y="32219"/>
                  </a:cubicBezTo>
                  <a:cubicBezTo>
                    <a:pt x="1085565" y="52849"/>
                    <a:pt x="1097154" y="80828"/>
                    <a:pt x="1097154" y="110003"/>
                  </a:cubicBezTo>
                  <a:lnTo>
                    <a:pt x="1097154" y="1401570"/>
                  </a:lnTo>
                  <a:cubicBezTo>
                    <a:pt x="1097154" y="1430744"/>
                    <a:pt x="1085565" y="1458724"/>
                    <a:pt x="1064935" y="1479353"/>
                  </a:cubicBezTo>
                  <a:cubicBezTo>
                    <a:pt x="1044306" y="1499983"/>
                    <a:pt x="1016326" y="1511572"/>
                    <a:pt x="987152" y="1511572"/>
                  </a:cubicBezTo>
                  <a:lnTo>
                    <a:pt x="110003" y="1511572"/>
                  </a:lnTo>
                  <a:cubicBezTo>
                    <a:pt x="49250" y="1511572"/>
                    <a:pt x="0" y="1462322"/>
                    <a:pt x="0" y="1401570"/>
                  </a:cubicBezTo>
                  <a:lnTo>
                    <a:pt x="0" y="110003"/>
                  </a:lnTo>
                  <a:cubicBezTo>
                    <a:pt x="0" y="80828"/>
                    <a:pt x="11590" y="52849"/>
                    <a:pt x="32219" y="32219"/>
                  </a:cubicBezTo>
                  <a:cubicBezTo>
                    <a:pt x="52849" y="11590"/>
                    <a:pt x="80828" y="0"/>
                    <a:pt x="110003" y="0"/>
                  </a:cubicBezTo>
                  <a:close/>
                </a:path>
              </a:pathLst>
            </a:custGeom>
            <a:solidFill>
              <a:srgbClr val="241F1F"/>
            </a:solidFill>
            <a:ln w="19050" cap="rnd">
              <a:solidFill>
                <a:srgbClr val="FFFFFF"/>
              </a:solidFill>
              <a:prstDash val="solid"/>
              <a:round/>
            </a:ln>
          </p:spPr>
        </p:sp>
        <p:sp>
          <p:nvSpPr>
            <p:cNvPr name="TextBox 7" id="7"/>
            <p:cNvSpPr txBox="true"/>
            <p:nvPr/>
          </p:nvSpPr>
          <p:spPr>
            <a:xfrm>
              <a:off x="0" y="0"/>
              <a:ext cx="1097154" cy="1511572"/>
            </a:xfrm>
            <a:prstGeom prst="rect">
              <a:avLst/>
            </a:prstGeom>
          </p:spPr>
          <p:txBody>
            <a:bodyPr anchor="ctr" rtlCol="false" tIns="50800" lIns="50800" bIns="50800" rIns="50800"/>
            <a:lstStyle/>
            <a:p>
              <a:pPr algn="ctr" marL="0" indent="0" lvl="0">
                <a:lnSpc>
                  <a:spcPts val="2750"/>
                </a:lnSpc>
                <a:spcBef>
                  <a:spcPct val="0"/>
                </a:spcBef>
              </a:pPr>
            </a:p>
          </p:txBody>
        </p:sp>
      </p:grpSp>
      <p:grpSp>
        <p:nvGrpSpPr>
          <p:cNvPr name="Group 8" id="8"/>
          <p:cNvGrpSpPr/>
          <p:nvPr/>
        </p:nvGrpSpPr>
        <p:grpSpPr>
          <a:xfrm rot="0">
            <a:off x="8873487" y="-3976508"/>
            <a:ext cx="3026310" cy="4169410"/>
            <a:chOff x="0" y="0"/>
            <a:chExt cx="1097154" cy="1511572"/>
          </a:xfrm>
        </p:grpSpPr>
        <p:sp>
          <p:nvSpPr>
            <p:cNvPr name="Freeform 9" id="9"/>
            <p:cNvSpPr/>
            <p:nvPr/>
          </p:nvSpPr>
          <p:spPr>
            <a:xfrm flipH="false" flipV="false" rot="0">
              <a:off x="0" y="0"/>
              <a:ext cx="1097154" cy="1511572"/>
            </a:xfrm>
            <a:custGeom>
              <a:avLst/>
              <a:gdLst/>
              <a:ahLst/>
              <a:cxnLst/>
              <a:rect r="r" b="b" t="t" l="l"/>
              <a:pathLst>
                <a:path h="1511572" w="1097154">
                  <a:moveTo>
                    <a:pt x="110003" y="0"/>
                  </a:moveTo>
                  <a:lnTo>
                    <a:pt x="987152" y="0"/>
                  </a:lnTo>
                  <a:cubicBezTo>
                    <a:pt x="1016326" y="0"/>
                    <a:pt x="1044306" y="11590"/>
                    <a:pt x="1064935" y="32219"/>
                  </a:cubicBezTo>
                  <a:cubicBezTo>
                    <a:pt x="1085565" y="52849"/>
                    <a:pt x="1097154" y="80828"/>
                    <a:pt x="1097154" y="110003"/>
                  </a:cubicBezTo>
                  <a:lnTo>
                    <a:pt x="1097154" y="1401570"/>
                  </a:lnTo>
                  <a:cubicBezTo>
                    <a:pt x="1097154" y="1430744"/>
                    <a:pt x="1085565" y="1458724"/>
                    <a:pt x="1064935" y="1479353"/>
                  </a:cubicBezTo>
                  <a:cubicBezTo>
                    <a:pt x="1044306" y="1499983"/>
                    <a:pt x="1016326" y="1511572"/>
                    <a:pt x="987152" y="1511572"/>
                  </a:cubicBezTo>
                  <a:lnTo>
                    <a:pt x="110003" y="1511572"/>
                  </a:lnTo>
                  <a:cubicBezTo>
                    <a:pt x="49250" y="1511572"/>
                    <a:pt x="0" y="1462322"/>
                    <a:pt x="0" y="1401570"/>
                  </a:cubicBezTo>
                  <a:lnTo>
                    <a:pt x="0" y="110003"/>
                  </a:lnTo>
                  <a:cubicBezTo>
                    <a:pt x="0" y="80828"/>
                    <a:pt x="11590" y="52849"/>
                    <a:pt x="32219" y="32219"/>
                  </a:cubicBezTo>
                  <a:cubicBezTo>
                    <a:pt x="52849" y="11590"/>
                    <a:pt x="80828" y="0"/>
                    <a:pt x="110003" y="0"/>
                  </a:cubicBezTo>
                  <a:close/>
                </a:path>
              </a:pathLst>
            </a:custGeom>
            <a:solidFill>
              <a:srgbClr val="241F1F"/>
            </a:solidFill>
            <a:ln w="19050" cap="rnd">
              <a:solidFill>
                <a:srgbClr val="FFFFFF"/>
              </a:solidFill>
              <a:prstDash val="solid"/>
              <a:round/>
            </a:ln>
          </p:spPr>
        </p:sp>
        <p:sp>
          <p:nvSpPr>
            <p:cNvPr name="TextBox 10" id="10"/>
            <p:cNvSpPr txBox="true"/>
            <p:nvPr/>
          </p:nvSpPr>
          <p:spPr>
            <a:xfrm>
              <a:off x="0" y="0"/>
              <a:ext cx="1097154" cy="1511572"/>
            </a:xfrm>
            <a:prstGeom prst="rect">
              <a:avLst/>
            </a:prstGeom>
          </p:spPr>
          <p:txBody>
            <a:bodyPr anchor="ctr" rtlCol="false" tIns="50800" lIns="50800" bIns="50800" rIns="50800"/>
            <a:lstStyle/>
            <a:p>
              <a:pPr algn="ctr" marL="0" indent="0" lvl="0">
                <a:lnSpc>
                  <a:spcPts val="2750"/>
                </a:lnSpc>
                <a:spcBef>
                  <a:spcPct val="0"/>
                </a:spcBef>
              </a:pPr>
            </a:p>
          </p:txBody>
        </p:sp>
      </p:grpSp>
      <p:grpSp>
        <p:nvGrpSpPr>
          <p:cNvPr name="Group 11" id="11"/>
          <p:cNvGrpSpPr/>
          <p:nvPr/>
        </p:nvGrpSpPr>
        <p:grpSpPr>
          <a:xfrm rot="0">
            <a:off x="12480822" y="-3976508"/>
            <a:ext cx="3026310" cy="4169410"/>
            <a:chOff x="0" y="0"/>
            <a:chExt cx="1097154" cy="1511572"/>
          </a:xfrm>
        </p:grpSpPr>
        <p:sp>
          <p:nvSpPr>
            <p:cNvPr name="Freeform 12" id="12"/>
            <p:cNvSpPr/>
            <p:nvPr/>
          </p:nvSpPr>
          <p:spPr>
            <a:xfrm flipH="false" flipV="false" rot="0">
              <a:off x="0" y="0"/>
              <a:ext cx="1097154" cy="1511572"/>
            </a:xfrm>
            <a:custGeom>
              <a:avLst/>
              <a:gdLst/>
              <a:ahLst/>
              <a:cxnLst/>
              <a:rect r="r" b="b" t="t" l="l"/>
              <a:pathLst>
                <a:path h="1511572" w="1097154">
                  <a:moveTo>
                    <a:pt x="110003" y="0"/>
                  </a:moveTo>
                  <a:lnTo>
                    <a:pt x="987152" y="0"/>
                  </a:lnTo>
                  <a:cubicBezTo>
                    <a:pt x="1016326" y="0"/>
                    <a:pt x="1044306" y="11590"/>
                    <a:pt x="1064935" y="32219"/>
                  </a:cubicBezTo>
                  <a:cubicBezTo>
                    <a:pt x="1085565" y="52849"/>
                    <a:pt x="1097154" y="80828"/>
                    <a:pt x="1097154" y="110003"/>
                  </a:cubicBezTo>
                  <a:lnTo>
                    <a:pt x="1097154" y="1401570"/>
                  </a:lnTo>
                  <a:cubicBezTo>
                    <a:pt x="1097154" y="1430744"/>
                    <a:pt x="1085565" y="1458724"/>
                    <a:pt x="1064935" y="1479353"/>
                  </a:cubicBezTo>
                  <a:cubicBezTo>
                    <a:pt x="1044306" y="1499983"/>
                    <a:pt x="1016326" y="1511572"/>
                    <a:pt x="987152" y="1511572"/>
                  </a:cubicBezTo>
                  <a:lnTo>
                    <a:pt x="110003" y="1511572"/>
                  </a:lnTo>
                  <a:cubicBezTo>
                    <a:pt x="49250" y="1511572"/>
                    <a:pt x="0" y="1462322"/>
                    <a:pt x="0" y="1401570"/>
                  </a:cubicBezTo>
                  <a:lnTo>
                    <a:pt x="0" y="110003"/>
                  </a:lnTo>
                  <a:cubicBezTo>
                    <a:pt x="0" y="80828"/>
                    <a:pt x="11590" y="52849"/>
                    <a:pt x="32219" y="32219"/>
                  </a:cubicBezTo>
                  <a:cubicBezTo>
                    <a:pt x="52849" y="11590"/>
                    <a:pt x="80828" y="0"/>
                    <a:pt x="110003" y="0"/>
                  </a:cubicBezTo>
                  <a:close/>
                </a:path>
              </a:pathLst>
            </a:custGeom>
            <a:solidFill>
              <a:srgbClr val="241F1F"/>
            </a:solidFill>
            <a:ln w="19050" cap="rnd">
              <a:solidFill>
                <a:srgbClr val="FFFFFF"/>
              </a:solidFill>
              <a:prstDash val="solid"/>
              <a:round/>
            </a:ln>
          </p:spPr>
        </p:sp>
        <p:sp>
          <p:nvSpPr>
            <p:cNvPr name="TextBox 13" id="13"/>
            <p:cNvSpPr txBox="true"/>
            <p:nvPr/>
          </p:nvSpPr>
          <p:spPr>
            <a:xfrm>
              <a:off x="0" y="0"/>
              <a:ext cx="1097154" cy="1511572"/>
            </a:xfrm>
            <a:prstGeom prst="rect">
              <a:avLst/>
            </a:prstGeom>
          </p:spPr>
          <p:txBody>
            <a:bodyPr anchor="ctr" rtlCol="false" tIns="50800" lIns="50800" bIns="50800" rIns="50800"/>
            <a:lstStyle/>
            <a:p>
              <a:pPr algn="ctr" marL="0" indent="0" lvl="0">
                <a:lnSpc>
                  <a:spcPts val="2750"/>
                </a:lnSpc>
                <a:spcBef>
                  <a:spcPct val="0"/>
                </a:spcBef>
              </a:pPr>
            </a:p>
          </p:txBody>
        </p:sp>
      </p:grpSp>
      <p:sp>
        <p:nvSpPr>
          <p:cNvPr name="TextBox 14" id="14"/>
          <p:cNvSpPr txBox="true"/>
          <p:nvPr/>
        </p:nvSpPr>
        <p:spPr>
          <a:xfrm rot="0">
            <a:off x="1662411" y="2936913"/>
            <a:ext cx="13405182" cy="4844492"/>
          </a:xfrm>
          <a:prstGeom prst="rect">
            <a:avLst/>
          </a:prstGeom>
        </p:spPr>
        <p:txBody>
          <a:bodyPr anchor="t" rtlCol="false" tIns="0" lIns="0" bIns="0" rIns="0">
            <a:spAutoFit/>
          </a:bodyPr>
          <a:lstStyle/>
          <a:p>
            <a:pPr algn="just">
              <a:lnSpc>
                <a:spcPts val="4937"/>
              </a:lnSpc>
            </a:pPr>
            <a:r>
              <a:rPr lang="en-US" sz="3085" spc="21">
                <a:solidFill>
                  <a:srgbClr val="F5FFF5"/>
                </a:solidFill>
                <a:latin typeface="Della Respira"/>
                <a:ea typeface="Della Respira"/>
                <a:cs typeface="Della Respira"/>
                <a:sym typeface="Della Respira"/>
              </a:rPr>
              <a:t>Guo, G., Yang, T., &amp; Liu, Y. (2018). Search Engine-Based Proper Privacy Protection Scheme. Taeihagh, A. (2021). Governance of Artificial Intelligence. Policy Systems Group. AI, Governance and Ethics: Global Perspectives, Byers, S., Cranor, L. F., Kormann, D.&amp; McDaniel, P. Searching for Privacy: Design and Implementation of a P3P-Enabled Search Engine. Toubiana, V., Subramanian, L., &amp; Nissenbaum, H. TrackMeNot: Enhancing the Privacy of Web Search.</a:t>
            </a:r>
          </a:p>
          <a:p>
            <a:pPr algn="just" marL="0" indent="0" lvl="0">
              <a:lnSpc>
                <a:spcPts val="4297"/>
              </a:lnSpc>
            </a:pPr>
          </a:p>
        </p:txBody>
      </p:sp>
      <p:sp>
        <p:nvSpPr>
          <p:cNvPr name="TextBox 15" id="15"/>
          <p:cNvSpPr txBox="true"/>
          <p:nvPr/>
        </p:nvSpPr>
        <p:spPr>
          <a:xfrm rot="0">
            <a:off x="1662411" y="1250177"/>
            <a:ext cx="10818410" cy="787164"/>
          </a:xfrm>
          <a:prstGeom prst="rect">
            <a:avLst/>
          </a:prstGeom>
        </p:spPr>
        <p:txBody>
          <a:bodyPr anchor="t" rtlCol="false" tIns="0" lIns="0" bIns="0" rIns="0">
            <a:spAutoFit/>
          </a:bodyPr>
          <a:lstStyle/>
          <a:p>
            <a:pPr algn="l" marL="0" indent="0" lvl="0">
              <a:lnSpc>
                <a:spcPts val="6488"/>
              </a:lnSpc>
              <a:spcBef>
                <a:spcPct val="0"/>
              </a:spcBef>
            </a:pPr>
            <a:r>
              <a:rPr lang="en-US" sz="4634" spc="148">
                <a:solidFill>
                  <a:srgbClr val="F5FFF5"/>
                </a:solidFill>
                <a:latin typeface="Black Mango"/>
                <a:ea typeface="Black Mango"/>
                <a:cs typeface="Black Mango"/>
                <a:sym typeface="Black Mango"/>
              </a:rPr>
              <a:t>Refrences and Papers</a:t>
            </a:r>
          </a:p>
        </p:txBody>
      </p:sp>
      <p:sp>
        <p:nvSpPr>
          <p:cNvPr name="Freeform 16" id="16"/>
          <p:cNvSpPr/>
          <p:nvPr/>
        </p:nvSpPr>
        <p:spPr>
          <a:xfrm flipH="true" flipV="true" rot="0">
            <a:off x="308716" y="373610"/>
            <a:ext cx="2634523" cy="3604448"/>
          </a:xfrm>
          <a:custGeom>
            <a:avLst/>
            <a:gdLst/>
            <a:ahLst/>
            <a:cxnLst/>
            <a:rect r="r" b="b" t="t" l="l"/>
            <a:pathLst>
              <a:path h="3604448" w="2634523">
                <a:moveTo>
                  <a:pt x="2634523" y="3604448"/>
                </a:moveTo>
                <a:lnTo>
                  <a:pt x="0" y="3604448"/>
                </a:lnTo>
                <a:lnTo>
                  <a:pt x="0" y="0"/>
                </a:lnTo>
                <a:lnTo>
                  <a:pt x="2634523" y="0"/>
                </a:lnTo>
                <a:lnTo>
                  <a:pt x="2634523" y="360444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5067593" y="6087599"/>
            <a:ext cx="2815174" cy="3851607"/>
          </a:xfrm>
          <a:custGeom>
            <a:avLst/>
            <a:gdLst/>
            <a:ahLst/>
            <a:cxnLst/>
            <a:rect r="r" b="b" t="t" l="l"/>
            <a:pathLst>
              <a:path h="3851607" w="2815174">
                <a:moveTo>
                  <a:pt x="0" y="0"/>
                </a:moveTo>
                <a:lnTo>
                  <a:pt x="2815174" y="0"/>
                </a:lnTo>
                <a:lnTo>
                  <a:pt x="2815174" y="3851607"/>
                </a:lnTo>
                <a:lnTo>
                  <a:pt x="0" y="38516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p:cSld>
    <p:bg>
      <p:bgPr>
        <a:gradFill rotWithShape="true">
          <a:gsLst>
            <a:gs pos="0">
              <a:srgbClr val="7E39C4">
                <a:alpha val="100000"/>
              </a:srgbClr>
            </a:gs>
            <a:gs pos="50000">
              <a:srgbClr val="FF70D9">
                <a:alpha val="100000"/>
              </a:srgbClr>
            </a:gs>
            <a:gs pos="100000">
              <a:srgbClr val="FF7D70">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2706039" y="0"/>
            <a:ext cx="2778155" cy="10287000"/>
            <a:chOff x="0" y="0"/>
            <a:chExt cx="731695" cy="2709333"/>
          </a:xfrm>
        </p:grpSpPr>
        <p:sp>
          <p:nvSpPr>
            <p:cNvPr name="Freeform 3" id="3"/>
            <p:cNvSpPr/>
            <p:nvPr/>
          </p:nvSpPr>
          <p:spPr>
            <a:xfrm flipH="false" flipV="false" rot="0">
              <a:off x="0" y="0"/>
              <a:ext cx="731695" cy="2709333"/>
            </a:xfrm>
            <a:custGeom>
              <a:avLst/>
              <a:gdLst/>
              <a:ahLst/>
              <a:cxnLst/>
              <a:rect r="r" b="b" t="t" l="l"/>
              <a:pathLst>
                <a:path h="2709333" w="731695">
                  <a:moveTo>
                    <a:pt x="0" y="0"/>
                  </a:moveTo>
                  <a:lnTo>
                    <a:pt x="731695" y="0"/>
                  </a:lnTo>
                  <a:lnTo>
                    <a:pt x="731695" y="2709333"/>
                  </a:lnTo>
                  <a:lnTo>
                    <a:pt x="0" y="2709333"/>
                  </a:lnTo>
                  <a:close/>
                </a:path>
              </a:pathLst>
            </a:custGeom>
            <a:solidFill>
              <a:srgbClr val="BBCBCD"/>
            </a:solidFill>
          </p:spPr>
        </p:sp>
        <p:sp>
          <p:nvSpPr>
            <p:cNvPr name="TextBox 4" id="4"/>
            <p:cNvSpPr txBox="true"/>
            <p:nvPr/>
          </p:nvSpPr>
          <p:spPr>
            <a:xfrm>
              <a:off x="0" y="0"/>
              <a:ext cx="731695" cy="2709333"/>
            </a:xfrm>
            <a:prstGeom prst="rect">
              <a:avLst/>
            </a:prstGeom>
          </p:spPr>
          <p:txBody>
            <a:bodyPr anchor="ctr" rtlCol="false" tIns="50800" lIns="50800" bIns="50800" rIns="50800"/>
            <a:lstStyle/>
            <a:p>
              <a:pPr algn="ctr">
                <a:lnSpc>
                  <a:spcPts val="2750"/>
                </a:lnSpc>
              </a:pPr>
            </a:p>
          </p:txBody>
        </p:sp>
      </p:grpSp>
      <p:grpSp>
        <p:nvGrpSpPr>
          <p:cNvPr name="Group 5" id="5"/>
          <p:cNvGrpSpPr/>
          <p:nvPr/>
        </p:nvGrpSpPr>
        <p:grpSpPr>
          <a:xfrm rot="0">
            <a:off x="-185966" y="0"/>
            <a:ext cx="3083288" cy="10534497"/>
            <a:chOff x="0" y="0"/>
            <a:chExt cx="812059" cy="2774518"/>
          </a:xfrm>
        </p:grpSpPr>
        <p:sp>
          <p:nvSpPr>
            <p:cNvPr name="Freeform 6" id="6"/>
            <p:cNvSpPr/>
            <p:nvPr/>
          </p:nvSpPr>
          <p:spPr>
            <a:xfrm flipH="false" flipV="false" rot="0">
              <a:off x="0" y="0"/>
              <a:ext cx="812059" cy="2774518"/>
            </a:xfrm>
            <a:custGeom>
              <a:avLst/>
              <a:gdLst/>
              <a:ahLst/>
              <a:cxnLst/>
              <a:rect r="r" b="b" t="t" l="l"/>
              <a:pathLst>
                <a:path h="2774518" w="812059">
                  <a:moveTo>
                    <a:pt x="0" y="0"/>
                  </a:moveTo>
                  <a:lnTo>
                    <a:pt x="812059" y="0"/>
                  </a:lnTo>
                  <a:lnTo>
                    <a:pt x="812059" y="2774518"/>
                  </a:lnTo>
                  <a:lnTo>
                    <a:pt x="0" y="2774518"/>
                  </a:lnTo>
                  <a:close/>
                </a:path>
              </a:pathLst>
            </a:custGeom>
            <a:solidFill>
              <a:srgbClr val="241F1F"/>
            </a:solidFill>
          </p:spPr>
        </p:sp>
        <p:sp>
          <p:nvSpPr>
            <p:cNvPr name="TextBox 7" id="7"/>
            <p:cNvSpPr txBox="true"/>
            <p:nvPr/>
          </p:nvSpPr>
          <p:spPr>
            <a:xfrm>
              <a:off x="0" y="0"/>
              <a:ext cx="812059" cy="2774518"/>
            </a:xfrm>
            <a:prstGeom prst="rect">
              <a:avLst/>
            </a:prstGeom>
          </p:spPr>
          <p:txBody>
            <a:bodyPr anchor="ctr" rtlCol="false" tIns="50800" lIns="50800" bIns="50800" rIns="50800"/>
            <a:lstStyle/>
            <a:p>
              <a:pPr algn="ctr">
                <a:lnSpc>
                  <a:spcPts val="2750"/>
                </a:lnSpc>
              </a:pPr>
            </a:p>
          </p:txBody>
        </p:sp>
      </p:grpSp>
      <p:grpSp>
        <p:nvGrpSpPr>
          <p:cNvPr name="Group 8" id="8"/>
          <p:cNvGrpSpPr/>
          <p:nvPr/>
        </p:nvGrpSpPr>
        <p:grpSpPr>
          <a:xfrm rot="0">
            <a:off x="3729868" y="2423094"/>
            <a:ext cx="8598459" cy="5688310"/>
            <a:chOff x="0" y="0"/>
            <a:chExt cx="2605262" cy="1723511"/>
          </a:xfrm>
        </p:grpSpPr>
        <p:sp>
          <p:nvSpPr>
            <p:cNvPr name="Freeform 9" id="9"/>
            <p:cNvSpPr/>
            <p:nvPr/>
          </p:nvSpPr>
          <p:spPr>
            <a:xfrm flipH="false" flipV="false" rot="0">
              <a:off x="0" y="0"/>
              <a:ext cx="2605262" cy="1723511"/>
            </a:xfrm>
            <a:custGeom>
              <a:avLst/>
              <a:gdLst/>
              <a:ahLst/>
              <a:cxnLst/>
              <a:rect r="r" b="b" t="t" l="l"/>
              <a:pathLst>
                <a:path h="1723511" w="2605262">
                  <a:moveTo>
                    <a:pt x="0" y="0"/>
                  </a:moveTo>
                  <a:lnTo>
                    <a:pt x="2605262" y="0"/>
                  </a:lnTo>
                  <a:lnTo>
                    <a:pt x="2605262" y="1723511"/>
                  </a:lnTo>
                  <a:lnTo>
                    <a:pt x="0" y="1723511"/>
                  </a:lnTo>
                  <a:close/>
                </a:path>
              </a:pathLst>
            </a:custGeom>
            <a:solidFill>
              <a:srgbClr val="E1722B"/>
            </a:solidFill>
            <a:ln w="19050" cap="sq">
              <a:solidFill>
                <a:srgbClr val="FFFFFF"/>
              </a:solidFill>
              <a:prstDash val="solid"/>
              <a:miter/>
            </a:ln>
          </p:spPr>
        </p:sp>
        <p:sp>
          <p:nvSpPr>
            <p:cNvPr name="TextBox 10" id="10"/>
            <p:cNvSpPr txBox="true"/>
            <p:nvPr/>
          </p:nvSpPr>
          <p:spPr>
            <a:xfrm>
              <a:off x="0" y="0"/>
              <a:ext cx="2605262" cy="1723511"/>
            </a:xfrm>
            <a:prstGeom prst="rect">
              <a:avLst/>
            </a:prstGeom>
          </p:spPr>
          <p:txBody>
            <a:bodyPr anchor="ctr" rtlCol="false" tIns="50800" lIns="50800" bIns="50800" rIns="50800"/>
            <a:lstStyle/>
            <a:p>
              <a:pPr algn="ctr" marL="0" indent="0" lvl="0">
                <a:lnSpc>
                  <a:spcPts val="2750"/>
                </a:lnSpc>
                <a:spcBef>
                  <a:spcPct val="0"/>
                </a:spcBef>
              </a:pPr>
            </a:p>
          </p:txBody>
        </p:sp>
      </p:grpSp>
      <p:sp>
        <p:nvSpPr>
          <p:cNvPr name="TextBox 11" id="11"/>
          <p:cNvSpPr txBox="true"/>
          <p:nvPr/>
        </p:nvSpPr>
        <p:spPr>
          <a:xfrm rot="0">
            <a:off x="4198879" y="2691074"/>
            <a:ext cx="7937651" cy="1510727"/>
          </a:xfrm>
          <a:prstGeom prst="rect">
            <a:avLst/>
          </a:prstGeom>
        </p:spPr>
        <p:txBody>
          <a:bodyPr anchor="t" rtlCol="false" tIns="0" lIns="0" bIns="0" rIns="0">
            <a:spAutoFit/>
          </a:bodyPr>
          <a:lstStyle/>
          <a:p>
            <a:pPr algn="l">
              <a:lnSpc>
                <a:spcPts val="12476"/>
              </a:lnSpc>
              <a:spcBef>
                <a:spcPct val="0"/>
              </a:spcBef>
            </a:pPr>
            <a:r>
              <a:rPr lang="en-US" b="true" sz="8911" spc="285">
                <a:solidFill>
                  <a:srgbClr val="F5FFF5"/>
                </a:solidFill>
                <a:latin typeface="Black Mango Medium"/>
                <a:ea typeface="Black Mango Medium"/>
                <a:cs typeface="Black Mango Medium"/>
                <a:sym typeface="Black Mango Medium"/>
              </a:rPr>
              <a:t>THANK YOU!</a:t>
            </a:r>
          </a:p>
        </p:txBody>
      </p:sp>
      <p:sp>
        <p:nvSpPr>
          <p:cNvPr name="TextBox 12" id="12"/>
          <p:cNvSpPr txBox="true"/>
          <p:nvPr/>
        </p:nvSpPr>
        <p:spPr>
          <a:xfrm rot="0">
            <a:off x="4415363" y="5886576"/>
            <a:ext cx="2955511" cy="479969"/>
          </a:xfrm>
          <a:prstGeom prst="rect">
            <a:avLst/>
          </a:prstGeom>
        </p:spPr>
        <p:txBody>
          <a:bodyPr anchor="t" rtlCol="false" tIns="0" lIns="0" bIns="0" rIns="0">
            <a:spAutoFit/>
          </a:bodyPr>
          <a:lstStyle/>
          <a:p>
            <a:pPr algn="l">
              <a:lnSpc>
                <a:spcPts val="3995"/>
              </a:lnSpc>
            </a:pPr>
            <a:r>
              <a:rPr lang="en-US" sz="2853">
                <a:solidFill>
                  <a:srgbClr val="FFFBFB"/>
                </a:solidFill>
                <a:latin typeface="Della Respira"/>
                <a:ea typeface="Della Respira"/>
                <a:cs typeface="Della Respira"/>
                <a:sym typeface="Della Respira"/>
              </a:rPr>
              <a:t>Team #37</a:t>
            </a:r>
          </a:p>
        </p:txBody>
      </p:sp>
      <p:sp>
        <p:nvSpPr>
          <p:cNvPr name="TextBox 13" id="13"/>
          <p:cNvSpPr txBox="true"/>
          <p:nvPr/>
        </p:nvSpPr>
        <p:spPr>
          <a:xfrm rot="0">
            <a:off x="4389230" y="4587873"/>
            <a:ext cx="2721552" cy="1201708"/>
          </a:xfrm>
          <a:prstGeom prst="rect">
            <a:avLst/>
          </a:prstGeom>
        </p:spPr>
        <p:txBody>
          <a:bodyPr anchor="t" rtlCol="false" tIns="0" lIns="0" bIns="0" rIns="0">
            <a:spAutoFit/>
          </a:bodyPr>
          <a:lstStyle/>
          <a:p>
            <a:pPr algn="l">
              <a:lnSpc>
                <a:spcPts val="9889"/>
              </a:lnSpc>
            </a:pPr>
            <a:r>
              <a:rPr lang="en-US" sz="7063" b="true">
                <a:solidFill>
                  <a:srgbClr val="FFFBFB"/>
                </a:solidFill>
                <a:latin typeface="Della Respira"/>
                <a:ea typeface="Della Respira"/>
                <a:cs typeface="Della Respira"/>
                <a:sym typeface="Della Respira"/>
              </a:rPr>
              <a:t>SecSrc</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1722B"/>
        </a:solidFill>
      </p:bgPr>
    </p:bg>
    <p:spTree>
      <p:nvGrpSpPr>
        <p:cNvPr id="1" name=""/>
        <p:cNvGrpSpPr/>
        <p:nvPr/>
      </p:nvGrpSpPr>
      <p:grpSpPr>
        <a:xfrm>
          <a:off x="0" y="0"/>
          <a:ext cx="0" cy="0"/>
          <a:chOff x="0" y="0"/>
          <a:chExt cx="0" cy="0"/>
        </a:xfrm>
      </p:grpSpPr>
      <p:grpSp>
        <p:nvGrpSpPr>
          <p:cNvPr name="Group 2" id="2"/>
          <p:cNvGrpSpPr/>
          <p:nvPr/>
        </p:nvGrpSpPr>
        <p:grpSpPr>
          <a:xfrm rot="0">
            <a:off x="-648054" y="0"/>
            <a:ext cx="4371408" cy="11419922"/>
            <a:chOff x="0" y="0"/>
            <a:chExt cx="1151317" cy="3007716"/>
          </a:xfrm>
        </p:grpSpPr>
        <p:sp>
          <p:nvSpPr>
            <p:cNvPr name="Freeform 3" id="3"/>
            <p:cNvSpPr/>
            <p:nvPr/>
          </p:nvSpPr>
          <p:spPr>
            <a:xfrm flipH="false" flipV="false" rot="0">
              <a:off x="0" y="0"/>
              <a:ext cx="1151317" cy="3007716"/>
            </a:xfrm>
            <a:custGeom>
              <a:avLst/>
              <a:gdLst/>
              <a:ahLst/>
              <a:cxnLst/>
              <a:rect r="r" b="b" t="t" l="l"/>
              <a:pathLst>
                <a:path h="3007716" w="1151317">
                  <a:moveTo>
                    <a:pt x="0" y="0"/>
                  </a:moveTo>
                  <a:lnTo>
                    <a:pt x="1151317" y="0"/>
                  </a:lnTo>
                  <a:lnTo>
                    <a:pt x="1151317" y="3007716"/>
                  </a:lnTo>
                  <a:lnTo>
                    <a:pt x="0" y="3007716"/>
                  </a:lnTo>
                  <a:close/>
                </a:path>
              </a:pathLst>
            </a:custGeom>
            <a:solidFill>
              <a:srgbClr val="701B2E"/>
            </a:solidFill>
          </p:spPr>
        </p:sp>
        <p:sp>
          <p:nvSpPr>
            <p:cNvPr name="TextBox 4" id="4"/>
            <p:cNvSpPr txBox="true"/>
            <p:nvPr/>
          </p:nvSpPr>
          <p:spPr>
            <a:xfrm>
              <a:off x="0" y="0"/>
              <a:ext cx="1151317" cy="3007716"/>
            </a:xfrm>
            <a:prstGeom prst="rect">
              <a:avLst/>
            </a:prstGeom>
          </p:spPr>
          <p:txBody>
            <a:bodyPr anchor="ctr" rtlCol="false" tIns="50800" lIns="50800" bIns="50800" rIns="50800"/>
            <a:lstStyle/>
            <a:p>
              <a:pPr algn="ctr">
                <a:lnSpc>
                  <a:spcPts val="2750"/>
                </a:lnSpc>
              </a:pPr>
            </a:p>
          </p:txBody>
        </p:sp>
      </p:grpSp>
      <p:sp>
        <p:nvSpPr>
          <p:cNvPr name="Freeform 5" id="5"/>
          <p:cNvSpPr/>
          <p:nvPr/>
        </p:nvSpPr>
        <p:spPr>
          <a:xfrm flipH="false" flipV="false" rot="0">
            <a:off x="10563877" y="6272769"/>
            <a:ext cx="8229604" cy="4488875"/>
          </a:xfrm>
          <a:custGeom>
            <a:avLst/>
            <a:gdLst/>
            <a:ahLst/>
            <a:cxnLst/>
            <a:rect r="r" b="b" t="t" l="l"/>
            <a:pathLst>
              <a:path h="4488875" w="8229604">
                <a:moveTo>
                  <a:pt x="0" y="0"/>
                </a:moveTo>
                <a:lnTo>
                  <a:pt x="8229605" y="0"/>
                </a:lnTo>
                <a:lnTo>
                  <a:pt x="8229605" y="4488875"/>
                </a:lnTo>
                <a:lnTo>
                  <a:pt x="0" y="44888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258029" y="3349360"/>
            <a:ext cx="1110084" cy="4789767"/>
            <a:chOff x="0" y="0"/>
            <a:chExt cx="233415" cy="1007136"/>
          </a:xfrm>
        </p:grpSpPr>
        <p:sp>
          <p:nvSpPr>
            <p:cNvPr name="Freeform 7" id="7"/>
            <p:cNvSpPr/>
            <p:nvPr/>
          </p:nvSpPr>
          <p:spPr>
            <a:xfrm flipH="false" flipV="false" rot="0">
              <a:off x="0" y="0"/>
              <a:ext cx="233415" cy="1007136"/>
            </a:xfrm>
            <a:custGeom>
              <a:avLst/>
              <a:gdLst/>
              <a:ahLst/>
              <a:cxnLst/>
              <a:rect r="r" b="b" t="t" l="l"/>
              <a:pathLst>
                <a:path h="1007136" w="233415">
                  <a:moveTo>
                    <a:pt x="0" y="0"/>
                  </a:moveTo>
                  <a:lnTo>
                    <a:pt x="233415" y="0"/>
                  </a:lnTo>
                  <a:lnTo>
                    <a:pt x="233415" y="1007136"/>
                  </a:lnTo>
                  <a:lnTo>
                    <a:pt x="0" y="1007136"/>
                  </a:lnTo>
                  <a:close/>
                </a:path>
              </a:pathLst>
            </a:custGeom>
            <a:solidFill>
              <a:srgbClr val="701B2E"/>
            </a:solidFill>
            <a:ln w="9525" cap="sq">
              <a:solidFill>
                <a:srgbClr val="FFFFFF"/>
              </a:solidFill>
              <a:prstDash val="solid"/>
              <a:miter/>
            </a:ln>
          </p:spPr>
        </p:sp>
        <p:sp>
          <p:nvSpPr>
            <p:cNvPr name="TextBox 8" id="8"/>
            <p:cNvSpPr txBox="true"/>
            <p:nvPr/>
          </p:nvSpPr>
          <p:spPr>
            <a:xfrm>
              <a:off x="0" y="-171450"/>
              <a:ext cx="233415" cy="1178586"/>
            </a:xfrm>
            <a:prstGeom prst="rect">
              <a:avLst/>
            </a:prstGeom>
          </p:spPr>
          <p:txBody>
            <a:bodyPr anchor="ctr" rtlCol="false" tIns="254000" lIns="254000" bIns="254000" rIns="254000"/>
            <a:lstStyle/>
            <a:p>
              <a:pPr algn="ctr" marL="0" indent="0" lvl="0">
                <a:lnSpc>
                  <a:spcPts val="4874"/>
                </a:lnSpc>
              </a:pPr>
              <a:r>
                <a:rPr lang="en-US" b="true" sz="2499" spc="79" strike="noStrike" u="none">
                  <a:solidFill>
                    <a:srgbClr val="FFFFFF"/>
                  </a:solidFill>
                  <a:latin typeface="Black Mango Medium"/>
                  <a:ea typeface="Black Mango Medium"/>
                  <a:cs typeface="Black Mango Medium"/>
                  <a:sym typeface="Black Mango Medium"/>
                </a:rPr>
                <a:t>01</a:t>
              </a:r>
            </a:p>
            <a:p>
              <a:pPr algn="ctr" marL="0" indent="0" lvl="0">
                <a:lnSpc>
                  <a:spcPts val="4874"/>
                </a:lnSpc>
              </a:pPr>
              <a:r>
                <a:rPr lang="en-US" b="true" sz="2499" spc="79" strike="noStrike" u="none">
                  <a:solidFill>
                    <a:srgbClr val="FFFFFF"/>
                  </a:solidFill>
                  <a:latin typeface="Black Mango Medium"/>
                  <a:ea typeface="Black Mango Medium"/>
                  <a:cs typeface="Black Mango Medium"/>
                  <a:sym typeface="Black Mango Medium"/>
                </a:rPr>
                <a:t>02</a:t>
              </a:r>
            </a:p>
            <a:p>
              <a:pPr algn="ctr" marL="0" indent="0" lvl="0">
                <a:lnSpc>
                  <a:spcPts val="4874"/>
                </a:lnSpc>
              </a:pPr>
              <a:r>
                <a:rPr lang="en-US" b="true" sz="2499" spc="79" strike="noStrike" u="none">
                  <a:solidFill>
                    <a:srgbClr val="FFFFFF"/>
                  </a:solidFill>
                  <a:latin typeface="Black Mango Medium"/>
                  <a:ea typeface="Black Mango Medium"/>
                  <a:cs typeface="Black Mango Medium"/>
                  <a:sym typeface="Black Mango Medium"/>
                </a:rPr>
                <a:t>03</a:t>
              </a:r>
            </a:p>
            <a:p>
              <a:pPr algn="ctr" marL="0" indent="0" lvl="0">
                <a:lnSpc>
                  <a:spcPts val="4874"/>
                </a:lnSpc>
              </a:pPr>
              <a:r>
                <a:rPr lang="en-US" b="true" sz="2499" spc="79" strike="noStrike" u="none">
                  <a:solidFill>
                    <a:srgbClr val="FFFFFF"/>
                  </a:solidFill>
                  <a:latin typeface="Black Mango Medium"/>
                  <a:ea typeface="Black Mango Medium"/>
                  <a:cs typeface="Black Mango Medium"/>
                  <a:sym typeface="Black Mango Medium"/>
                </a:rPr>
                <a:t>04</a:t>
              </a:r>
            </a:p>
            <a:p>
              <a:pPr algn="ctr" marL="0" indent="0" lvl="0">
                <a:lnSpc>
                  <a:spcPts val="4874"/>
                </a:lnSpc>
              </a:pPr>
              <a:r>
                <a:rPr lang="en-US" b="true" sz="2499" spc="79" strike="noStrike" u="none">
                  <a:solidFill>
                    <a:srgbClr val="FFFFFF"/>
                  </a:solidFill>
                  <a:latin typeface="Black Mango Medium"/>
                  <a:ea typeface="Black Mango Medium"/>
                  <a:cs typeface="Black Mango Medium"/>
                  <a:sym typeface="Black Mango Medium"/>
                </a:rPr>
                <a:t>05</a:t>
              </a:r>
            </a:p>
            <a:p>
              <a:pPr algn="ctr" marL="0" indent="0" lvl="0">
                <a:lnSpc>
                  <a:spcPts val="4874"/>
                </a:lnSpc>
              </a:pPr>
              <a:r>
                <a:rPr lang="en-US" b="true" sz="2499" spc="79" strike="noStrike" u="none">
                  <a:solidFill>
                    <a:srgbClr val="FFFFFF"/>
                  </a:solidFill>
                  <a:latin typeface="Black Mango Medium"/>
                  <a:ea typeface="Black Mango Medium"/>
                  <a:cs typeface="Black Mango Medium"/>
                  <a:sym typeface="Black Mango Medium"/>
                </a:rPr>
                <a:t>06</a:t>
              </a:r>
            </a:p>
            <a:p>
              <a:pPr algn="ctr" marL="0" indent="0" lvl="0">
                <a:lnSpc>
                  <a:spcPts val="4874"/>
                </a:lnSpc>
              </a:pPr>
              <a:r>
                <a:rPr lang="en-US" b="true" sz="2499" spc="79" strike="noStrike" u="none">
                  <a:solidFill>
                    <a:srgbClr val="FFFFFF"/>
                  </a:solidFill>
                  <a:latin typeface="Black Mango Medium"/>
                  <a:ea typeface="Black Mango Medium"/>
                  <a:cs typeface="Black Mango Medium"/>
                  <a:sym typeface="Black Mango Medium"/>
                </a:rPr>
                <a:t>07</a:t>
              </a:r>
            </a:p>
          </p:txBody>
        </p:sp>
      </p:grpSp>
      <p:grpSp>
        <p:nvGrpSpPr>
          <p:cNvPr name="Group 9" id="9"/>
          <p:cNvGrpSpPr/>
          <p:nvPr/>
        </p:nvGrpSpPr>
        <p:grpSpPr>
          <a:xfrm rot="0">
            <a:off x="9761481" y="1769794"/>
            <a:ext cx="6672915" cy="6747413"/>
            <a:chOff x="0" y="0"/>
            <a:chExt cx="660400" cy="667773"/>
          </a:xfrm>
        </p:grpSpPr>
        <p:sp>
          <p:nvSpPr>
            <p:cNvPr name="Freeform 10" id="10"/>
            <p:cNvSpPr/>
            <p:nvPr/>
          </p:nvSpPr>
          <p:spPr>
            <a:xfrm flipH="false" flipV="false" rot="0">
              <a:off x="0" y="0"/>
              <a:ext cx="660400" cy="667773"/>
            </a:xfrm>
            <a:custGeom>
              <a:avLst/>
              <a:gdLst/>
              <a:ahLst/>
              <a:cxnLst/>
              <a:rect r="r" b="b" t="t" l="l"/>
              <a:pathLst>
                <a:path h="667773"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281"/>
                  </a:cubicBezTo>
                  <a:lnTo>
                    <a:pt x="660400" y="667773"/>
                  </a:lnTo>
                  <a:lnTo>
                    <a:pt x="0" y="667773"/>
                  </a:lnTo>
                  <a:lnTo>
                    <a:pt x="0" y="325535"/>
                  </a:lnTo>
                  <a:cubicBezTo>
                    <a:pt x="1782" y="185660"/>
                    <a:pt x="93019" y="64045"/>
                    <a:pt x="220252" y="19070"/>
                  </a:cubicBezTo>
                  <a:close/>
                </a:path>
              </a:pathLst>
            </a:custGeom>
            <a:solidFill>
              <a:srgbClr val="000000">
                <a:alpha val="0"/>
              </a:srgbClr>
            </a:solidFill>
            <a:ln w="19050" cap="sq">
              <a:solidFill>
                <a:srgbClr val="FFFFFF"/>
              </a:solidFill>
              <a:prstDash val="solid"/>
              <a:miter/>
            </a:ln>
          </p:spPr>
        </p:sp>
        <p:sp>
          <p:nvSpPr>
            <p:cNvPr name="TextBox 11" id="11"/>
            <p:cNvSpPr txBox="true"/>
            <p:nvPr/>
          </p:nvSpPr>
          <p:spPr>
            <a:xfrm>
              <a:off x="0" y="127000"/>
              <a:ext cx="660400" cy="540773"/>
            </a:xfrm>
            <a:prstGeom prst="rect">
              <a:avLst/>
            </a:prstGeom>
          </p:spPr>
          <p:txBody>
            <a:bodyPr anchor="ctr" rtlCol="false" tIns="50800" lIns="50800" bIns="50800" rIns="50800"/>
            <a:lstStyle/>
            <a:p>
              <a:pPr algn="ctr">
                <a:lnSpc>
                  <a:spcPts val="2750"/>
                </a:lnSpc>
              </a:pPr>
            </a:p>
          </p:txBody>
        </p:sp>
      </p:grpSp>
      <p:sp>
        <p:nvSpPr>
          <p:cNvPr name="TextBox 12" id="12"/>
          <p:cNvSpPr txBox="true"/>
          <p:nvPr/>
        </p:nvSpPr>
        <p:spPr>
          <a:xfrm rot="0">
            <a:off x="3920398" y="1965438"/>
            <a:ext cx="5926258" cy="1166757"/>
          </a:xfrm>
          <a:prstGeom prst="rect">
            <a:avLst/>
          </a:prstGeom>
        </p:spPr>
        <p:txBody>
          <a:bodyPr anchor="t" rtlCol="false" tIns="0" lIns="0" bIns="0" rIns="0">
            <a:spAutoFit/>
          </a:bodyPr>
          <a:lstStyle/>
          <a:p>
            <a:pPr algn="l">
              <a:lnSpc>
                <a:spcPts val="9590"/>
              </a:lnSpc>
            </a:pPr>
            <a:r>
              <a:rPr lang="en-US" sz="6850" spc="219" b="true">
                <a:solidFill>
                  <a:srgbClr val="F5FFF5"/>
                </a:solidFill>
                <a:latin typeface="Black Mango Medium"/>
                <a:ea typeface="Black Mango Medium"/>
                <a:cs typeface="Black Mango Medium"/>
                <a:sym typeface="Black Mango Medium"/>
              </a:rPr>
              <a:t>Content</a:t>
            </a:r>
          </a:p>
        </p:txBody>
      </p:sp>
      <p:sp>
        <p:nvSpPr>
          <p:cNvPr name="TextBox 13" id="13"/>
          <p:cNvSpPr txBox="true"/>
          <p:nvPr/>
        </p:nvSpPr>
        <p:spPr>
          <a:xfrm rot="0">
            <a:off x="4581993" y="3503863"/>
            <a:ext cx="3844808" cy="4201677"/>
          </a:xfrm>
          <a:prstGeom prst="rect">
            <a:avLst/>
          </a:prstGeom>
        </p:spPr>
        <p:txBody>
          <a:bodyPr anchor="t" rtlCol="false" tIns="0" lIns="0" bIns="0" rIns="0">
            <a:spAutoFit/>
          </a:bodyPr>
          <a:lstStyle/>
          <a:p>
            <a:pPr algn="l">
              <a:lnSpc>
                <a:spcPts val="4883"/>
              </a:lnSpc>
            </a:pPr>
            <a:r>
              <a:rPr lang="en-US" sz="2504" spc="127">
                <a:solidFill>
                  <a:srgbClr val="F5FFF5"/>
                </a:solidFill>
                <a:latin typeface="Della Respira"/>
                <a:ea typeface="Della Respira"/>
                <a:cs typeface="Della Respira"/>
                <a:sym typeface="Della Respira"/>
              </a:rPr>
              <a:t>Introduction</a:t>
            </a:r>
          </a:p>
          <a:p>
            <a:pPr algn="l">
              <a:lnSpc>
                <a:spcPts val="4883"/>
              </a:lnSpc>
            </a:pPr>
            <a:r>
              <a:rPr lang="en-US" sz="2504" spc="127">
                <a:solidFill>
                  <a:srgbClr val="F5FFF5"/>
                </a:solidFill>
                <a:latin typeface="Della Respira"/>
                <a:ea typeface="Della Respira"/>
                <a:cs typeface="Della Respira"/>
                <a:sym typeface="Della Respira"/>
              </a:rPr>
              <a:t>Literature Overview</a:t>
            </a:r>
          </a:p>
          <a:p>
            <a:pPr algn="l">
              <a:lnSpc>
                <a:spcPts val="4883"/>
              </a:lnSpc>
            </a:pPr>
            <a:r>
              <a:rPr lang="en-US" sz="2504" spc="127">
                <a:solidFill>
                  <a:srgbClr val="F5FFF5"/>
                </a:solidFill>
                <a:latin typeface="Della Respira"/>
                <a:ea typeface="Della Respira"/>
                <a:cs typeface="Della Respira"/>
                <a:sym typeface="Della Respira"/>
              </a:rPr>
              <a:t>Limitations found</a:t>
            </a:r>
          </a:p>
          <a:p>
            <a:pPr algn="l">
              <a:lnSpc>
                <a:spcPts val="4883"/>
              </a:lnSpc>
            </a:pPr>
            <a:r>
              <a:rPr lang="en-US" sz="2504" spc="127">
                <a:solidFill>
                  <a:srgbClr val="F5FFF5"/>
                </a:solidFill>
                <a:latin typeface="Della Respira"/>
                <a:ea typeface="Della Respira"/>
                <a:cs typeface="Della Respira"/>
                <a:sym typeface="Della Respira"/>
              </a:rPr>
              <a:t>Our Proposal</a:t>
            </a:r>
          </a:p>
          <a:p>
            <a:pPr algn="l">
              <a:lnSpc>
                <a:spcPts val="4883"/>
              </a:lnSpc>
            </a:pPr>
            <a:r>
              <a:rPr lang="en-US" sz="2504" spc="127">
                <a:solidFill>
                  <a:srgbClr val="F5FFF5"/>
                </a:solidFill>
                <a:latin typeface="Della Respira"/>
                <a:ea typeface="Della Respira"/>
                <a:cs typeface="Della Respira"/>
                <a:sym typeface="Della Respira"/>
              </a:rPr>
              <a:t>Resources</a:t>
            </a:r>
          </a:p>
          <a:p>
            <a:pPr algn="l">
              <a:lnSpc>
                <a:spcPts val="4883"/>
              </a:lnSpc>
            </a:pPr>
            <a:r>
              <a:rPr lang="en-US" sz="2504" spc="127">
                <a:solidFill>
                  <a:srgbClr val="F5FFF5"/>
                </a:solidFill>
                <a:latin typeface="Della Respira"/>
                <a:ea typeface="Della Respira"/>
                <a:cs typeface="Della Respira"/>
                <a:sym typeface="Della Respira"/>
              </a:rPr>
              <a:t>Result</a:t>
            </a:r>
          </a:p>
          <a:p>
            <a:pPr algn="l" marL="0" indent="0" lvl="0">
              <a:lnSpc>
                <a:spcPts val="4883"/>
              </a:lnSpc>
            </a:pPr>
            <a:r>
              <a:rPr lang="en-US" sz="2504" spc="127">
                <a:solidFill>
                  <a:srgbClr val="F5FFF5"/>
                </a:solidFill>
                <a:latin typeface="Della Respira"/>
                <a:ea typeface="Della Respira"/>
                <a:cs typeface="Della Respira"/>
                <a:sym typeface="Della Respira"/>
              </a:rPr>
              <a:t>Conclusion</a:t>
            </a:r>
          </a:p>
        </p:txBody>
      </p:sp>
      <p:grpSp>
        <p:nvGrpSpPr>
          <p:cNvPr name="Group 14" id="14"/>
          <p:cNvGrpSpPr>
            <a:grpSpLocks noChangeAspect="true"/>
          </p:cNvGrpSpPr>
          <p:nvPr/>
        </p:nvGrpSpPr>
        <p:grpSpPr>
          <a:xfrm rot="0">
            <a:off x="10043702" y="2089263"/>
            <a:ext cx="6108474" cy="6108474"/>
            <a:chOff x="0" y="0"/>
            <a:chExt cx="13716000" cy="13716000"/>
          </a:xfrm>
        </p:grpSpPr>
        <p:sp>
          <p:nvSpPr>
            <p:cNvPr name="Freeform 15" id="15"/>
            <p:cNvSpPr/>
            <p:nvPr/>
          </p:nvSpPr>
          <p:spPr>
            <a:xfrm flipH="false" flipV="false" rot="0">
              <a:off x="0" y="0"/>
              <a:ext cx="13716000" cy="13716000"/>
            </a:xfrm>
            <a:custGeom>
              <a:avLst/>
              <a:gdLst/>
              <a:ahLst/>
              <a:cxnLst/>
              <a:rect r="r" b="b" t="t" l="l"/>
              <a:pathLst>
                <a:path h="13716000" w="13716000">
                  <a:moveTo>
                    <a:pt x="6857994" y="0"/>
                  </a:moveTo>
                  <a:lnTo>
                    <a:pt x="6858008" y="0"/>
                  </a:lnTo>
                  <a:lnTo>
                    <a:pt x="6858008" y="0"/>
                  </a:lnTo>
                  <a:cubicBezTo>
                    <a:pt x="10645573" y="1"/>
                    <a:pt x="13716000" y="3070429"/>
                    <a:pt x="13716000" y="6857994"/>
                  </a:cubicBezTo>
                  <a:lnTo>
                    <a:pt x="13716000" y="13716000"/>
                  </a:lnTo>
                  <a:lnTo>
                    <a:pt x="13716000" y="13716000"/>
                  </a:lnTo>
                  <a:lnTo>
                    <a:pt x="0" y="13716000"/>
                  </a:lnTo>
                  <a:lnTo>
                    <a:pt x="0" y="13716000"/>
                  </a:lnTo>
                  <a:lnTo>
                    <a:pt x="0" y="6857994"/>
                  </a:lnTo>
                  <a:cubicBezTo>
                    <a:pt x="0" y="3070428"/>
                    <a:pt x="3070428" y="0"/>
                    <a:pt x="6857994" y="0"/>
                  </a:cubicBezTo>
                  <a:close/>
                </a:path>
              </a:pathLst>
            </a:custGeom>
            <a:blipFill>
              <a:blip r:embed="rId4"/>
              <a:stretch>
                <a:fillRect l="-25046" t="0" r="-25046" b="0"/>
              </a:stretch>
            </a:blipFill>
          </p:spPr>
        </p:sp>
      </p:gr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1722B"/>
        </a:solidFill>
      </p:bgPr>
    </p:bg>
    <p:spTree>
      <p:nvGrpSpPr>
        <p:cNvPr id="1" name=""/>
        <p:cNvGrpSpPr/>
        <p:nvPr/>
      </p:nvGrpSpPr>
      <p:grpSpPr>
        <a:xfrm>
          <a:off x="0" y="0"/>
          <a:ext cx="0" cy="0"/>
          <a:chOff x="0" y="0"/>
          <a:chExt cx="0" cy="0"/>
        </a:xfrm>
      </p:grpSpPr>
      <p:grpSp>
        <p:nvGrpSpPr>
          <p:cNvPr name="Group 2" id="2"/>
          <p:cNvGrpSpPr/>
          <p:nvPr/>
        </p:nvGrpSpPr>
        <p:grpSpPr>
          <a:xfrm rot="0">
            <a:off x="-405435" y="-1881629"/>
            <a:ext cx="20117369" cy="6670920"/>
            <a:chOff x="0" y="0"/>
            <a:chExt cx="5298402" cy="1756950"/>
          </a:xfrm>
        </p:grpSpPr>
        <p:sp>
          <p:nvSpPr>
            <p:cNvPr name="Freeform 3" id="3"/>
            <p:cNvSpPr/>
            <p:nvPr/>
          </p:nvSpPr>
          <p:spPr>
            <a:xfrm flipH="false" flipV="false" rot="0">
              <a:off x="0" y="0"/>
              <a:ext cx="5298402" cy="1756950"/>
            </a:xfrm>
            <a:custGeom>
              <a:avLst/>
              <a:gdLst/>
              <a:ahLst/>
              <a:cxnLst/>
              <a:rect r="r" b="b" t="t" l="l"/>
              <a:pathLst>
                <a:path h="1756950" w="5298402">
                  <a:moveTo>
                    <a:pt x="0" y="0"/>
                  </a:moveTo>
                  <a:lnTo>
                    <a:pt x="5298402" y="0"/>
                  </a:lnTo>
                  <a:lnTo>
                    <a:pt x="5298402" y="1756950"/>
                  </a:lnTo>
                  <a:lnTo>
                    <a:pt x="0" y="1756950"/>
                  </a:lnTo>
                  <a:close/>
                </a:path>
              </a:pathLst>
            </a:custGeom>
            <a:solidFill>
              <a:srgbClr val="701B2E"/>
            </a:solidFill>
          </p:spPr>
        </p:sp>
        <p:sp>
          <p:nvSpPr>
            <p:cNvPr name="TextBox 4" id="4"/>
            <p:cNvSpPr txBox="true"/>
            <p:nvPr/>
          </p:nvSpPr>
          <p:spPr>
            <a:xfrm>
              <a:off x="0" y="-123825"/>
              <a:ext cx="5298402" cy="1880775"/>
            </a:xfrm>
            <a:prstGeom prst="rect">
              <a:avLst/>
            </a:prstGeom>
          </p:spPr>
          <p:txBody>
            <a:bodyPr anchor="ctr" rtlCol="false" tIns="50800" lIns="50800" bIns="50800" rIns="50800"/>
            <a:lstStyle/>
            <a:p>
              <a:pPr algn="l" marL="0" indent="0" lvl="0">
                <a:lnSpc>
                  <a:spcPts val="9590"/>
                </a:lnSpc>
                <a:spcBef>
                  <a:spcPct val="0"/>
                </a:spcBef>
              </a:pPr>
            </a:p>
          </p:txBody>
        </p:sp>
      </p:grpSp>
      <p:grpSp>
        <p:nvGrpSpPr>
          <p:cNvPr name="Group 5" id="5"/>
          <p:cNvGrpSpPr>
            <a:grpSpLocks noChangeAspect="true"/>
          </p:cNvGrpSpPr>
          <p:nvPr/>
        </p:nvGrpSpPr>
        <p:grpSpPr>
          <a:xfrm rot="0">
            <a:off x="10970641" y="2969641"/>
            <a:ext cx="6288659" cy="6288659"/>
            <a:chOff x="0" y="0"/>
            <a:chExt cx="13884457" cy="13884457"/>
          </a:xfrm>
        </p:grpSpPr>
        <p:sp>
          <p:nvSpPr>
            <p:cNvPr name="Freeform 6" id="6"/>
            <p:cNvSpPr/>
            <p:nvPr/>
          </p:nvSpPr>
          <p:spPr>
            <a:xfrm flipH="false" flipV="false" rot="0">
              <a:off x="0" y="0"/>
              <a:ext cx="13884456" cy="13884456"/>
            </a:xfrm>
            <a:custGeom>
              <a:avLst/>
              <a:gdLst/>
              <a:ahLst/>
              <a:cxnLst/>
              <a:rect r="r" b="b" t="t" l="l"/>
              <a:pathLst>
                <a:path h="13884456" w="13884456">
                  <a:moveTo>
                    <a:pt x="2773211" y="13884456"/>
                  </a:moveTo>
                  <a:lnTo>
                    <a:pt x="11111245" y="13884456"/>
                  </a:lnTo>
                  <a:cubicBezTo>
                    <a:pt x="11847471" y="13884456"/>
                    <a:pt x="12550008" y="13322669"/>
                    <a:pt x="12550008" y="12375140"/>
                  </a:cubicBezTo>
                  <a:cubicBezTo>
                    <a:pt x="13428032" y="12375140"/>
                    <a:pt x="13884456" y="11774576"/>
                    <a:pt x="13884456" y="11154097"/>
                  </a:cubicBezTo>
                  <a:lnTo>
                    <a:pt x="13884456" y="2730358"/>
                  </a:lnTo>
                  <a:cubicBezTo>
                    <a:pt x="13884456" y="2393199"/>
                    <a:pt x="13747694" y="2087823"/>
                    <a:pt x="13526822" y="1866950"/>
                  </a:cubicBezTo>
                  <a:cubicBezTo>
                    <a:pt x="13233217" y="1573345"/>
                    <a:pt x="12923037" y="1509314"/>
                    <a:pt x="12550007" y="1509314"/>
                  </a:cubicBezTo>
                  <a:cubicBezTo>
                    <a:pt x="12550008" y="581327"/>
                    <a:pt x="11866067" y="0"/>
                    <a:pt x="11111245" y="0"/>
                  </a:cubicBezTo>
                  <a:lnTo>
                    <a:pt x="2773211" y="0"/>
                  </a:lnTo>
                  <a:cubicBezTo>
                    <a:pt x="2036983" y="0"/>
                    <a:pt x="1334449" y="561783"/>
                    <a:pt x="1334449" y="1509315"/>
                  </a:cubicBezTo>
                  <a:cubicBezTo>
                    <a:pt x="456427" y="1509315"/>
                    <a:pt x="0" y="2109881"/>
                    <a:pt x="0" y="2730358"/>
                  </a:cubicBezTo>
                  <a:lnTo>
                    <a:pt x="0" y="11154097"/>
                  </a:lnTo>
                  <a:cubicBezTo>
                    <a:pt x="0" y="11491256"/>
                    <a:pt x="136762" y="11796633"/>
                    <a:pt x="357635" y="12017506"/>
                  </a:cubicBezTo>
                  <a:cubicBezTo>
                    <a:pt x="651240" y="12311110"/>
                    <a:pt x="961419" y="12375141"/>
                    <a:pt x="1334449" y="12375141"/>
                  </a:cubicBezTo>
                  <a:cubicBezTo>
                    <a:pt x="1334449" y="13303129"/>
                    <a:pt x="2018389" y="13884456"/>
                    <a:pt x="2773211" y="13884456"/>
                  </a:cubicBezTo>
                  <a:close/>
                </a:path>
              </a:pathLst>
            </a:custGeom>
            <a:solidFill>
              <a:srgbClr val="BBCBCD"/>
            </a:solidFill>
          </p:spPr>
        </p:sp>
        <p:sp>
          <p:nvSpPr>
            <p:cNvPr name="Freeform 7" id="7"/>
            <p:cNvSpPr/>
            <p:nvPr/>
          </p:nvSpPr>
          <p:spPr>
            <a:xfrm flipH="false" flipV="false" rot="0">
              <a:off x="84229" y="84229"/>
              <a:ext cx="13715998" cy="13715997"/>
            </a:xfrm>
            <a:custGeom>
              <a:avLst/>
              <a:gdLst/>
              <a:ahLst/>
              <a:cxnLst/>
              <a:rect r="r" b="b" t="t" l="l"/>
              <a:pathLst>
                <a:path h="13715997" w="13715998">
                  <a:moveTo>
                    <a:pt x="12579185" y="1509314"/>
                  </a:moveTo>
                  <a:lnTo>
                    <a:pt x="12381550" y="1509314"/>
                  </a:lnTo>
                  <a:lnTo>
                    <a:pt x="12381550" y="1354534"/>
                  </a:lnTo>
                  <a:cubicBezTo>
                    <a:pt x="12381550" y="606444"/>
                    <a:pt x="11775105" y="0"/>
                    <a:pt x="11027016" y="0"/>
                  </a:cubicBezTo>
                  <a:lnTo>
                    <a:pt x="2688982" y="0"/>
                  </a:lnTo>
                  <a:cubicBezTo>
                    <a:pt x="1940893" y="0"/>
                    <a:pt x="1334449" y="606445"/>
                    <a:pt x="1334449" y="1354534"/>
                  </a:cubicBezTo>
                  <a:lnTo>
                    <a:pt x="1334449" y="1509314"/>
                  </a:lnTo>
                  <a:lnTo>
                    <a:pt x="1136814" y="1509314"/>
                  </a:lnTo>
                  <a:cubicBezTo>
                    <a:pt x="508969" y="1509314"/>
                    <a:pt x="0" y="2018284"/>
                    <a:pt x="0" y="2646129"/>
                  </a:cubicBezTo>
                  <a:lnTo>
                    <a:pt x="0" y="11069868"/>
                  </a:lnTo>
                  <a:cubicBezTo>
                    <a:pt x="0" y="11697713"/>
                    <a:pt x="508969" y="12206682"/>
                    <a:pt x="1136814" y="12206682"/>
                  </a:cubicBezTo>
                  <a:lnTo>
                    <a:pt x="1334449" y="12206682"/>
                  </a:lnTo>
                  <a:lnTo>
                    <a:pt x="1334449" y="12361463"/>
                  </a:lnTo>
                  <a:cubicBezTo>
                    <a:pt x="1334449" y="13109550"/>
                    <a:pt x="1940894" y="13715997"/>
                    <a:pt x="2688982" y="13715997"/>
                  </a:cubicBezTo>
                  <a:lnTo>
                    <a:pt x="11027016" y="13715997"/>
                  </a:lnTo>
                  <a:cubicBezTo>
                    <a:pt x="11775107" y="13715997"/>
                    <a:pt x="12381550" y="13109550"/>
                    <a:pt x="12381550" y="12361463"/>
                  </a:cubicBezTo>
                  <a:lnTo>
                    <a:pt x="12381550" y="12206682"/>
                  </a:lnTo>
                  <a:lnTo>
                    <a:pt x="12579185" y="12206682"/>
                  </a:lnTo>
                  <a:cubicBezTo>
                    <a:pt x="13207031" y="12206682"/>
                    <a:pt x="13715998" y="11697713"/>
                    <a:pt x="13715998" y="11069868"/>
                  </a:cubicBezTo>
                  <a:lnTo>
                    <a:pt x="13715998" y="2646129"/>
                  </a:lnTo>
                  <a:cubicBezTo>
                    <a:pt x="13715998" y="2018284"/>
                    <a:pt x="13207031" y="1509314"/>
                    <a:pt x="12579185" y="1509314"/>
                  </a:cubicBezTo>
                  <a:close/>
                </a:path>
              </a:pathLst>
            </a:custGeom>
            <a:blipFill>
              <a:blip r:embed="rId2"/>
              <a:stretch>
                <a:fillRect l="-24976" t="0" r="-24976" b="0"/>
              </a:stretch>
            </a:blipFill>
          </p:spPr>
        </p:sp>
      </p:grpSp>
      <p:grpSp>
        <p:nvGrpSpPr>
          <p:cNvPr name="Group 8" id="8"/>
          <p:cNvGrpSpPr/>
          <p:nvPr/>
        </p:nvGrpSpPr>
        <p:grpSpPr>
          <a:xfrm rot="0">
            <a:off x="2051979" y="3663525"/>
            <a:ext cx="9830903" cy="4396242"/>
            <a:chOff x="0" y="0"/>
            <a:chExt cx="2589209" cy="1157858"/>
          </a:xfrm>
        </p:grpSpPr>
        <p:sp>
          <p:nvSpPr>
            <p:cNvPr name="Freeform 9" id="9"/>
            <p:cNvSpPr/>
            <p:nvPr/>
          </p:nvSpPr>
          <p:spPr>
            <a:xfrm flipH="false" flipV="false" rot="0">
              <a:off x="0" y="0"/>
              <a:ext cx="2589209" cy="1157858"/>
            </a:xfrm>
            <a:custGeom>
              <a:avLst/>
              <a:gdLst/>
              <a:ahLst/>
              <a:cxnLst/>
              <a:rect r="r" b="b" t="t" l="l"/>
              <a:pathLst>
                <a:path h="1157858" w="2589209">
                  <a:moveTo>
                    <a:pt x="15750" y="0"/>
                  </a:moveTo>
                  <a:lnTo>
                    <a:pt x="2573459" y="0"/>
                  </a:lnTo>
                  <a:cubicBezTo>
                    <a:pt x="2582158" y="0"/>
                    <a:pt x="2589209" y="7052"/>
                    <a:pt x="2589209" y="15750"/>
                  </a:cubicBezTo>
                  <a:lnTo>
                    <a:pt x="2589209" y="1142108"/>
                  </a:lnTo>
                  <a:cubicBezTo>
                    <a:pt x="2589209" y="1150806"/>
                    <a:pt x="2582158" y="1157858"/>
                    <a:pt x="2573459" y="1157858"/>
                  </a:cubicBezTo>
                  <a:lnTo>
                    <a:pt x="15750" y="1157858"/>
                  </a:lnTo>
                  <a:cubicBezTo>
                    <a:pt x="7052" y="1157858"/>
                    <a:pt x="0" y="1150806"/>
                    <a:pt x="0" y="1142108"/>
                  </a:cubicBezTo>
                  <a:lnTo>
                    <a:pt x="0" y="15750"/>
                  </a:lnTo>
                  <a:cubicBezTo>
                    <a:pt x="0" y="7052"/>
                    <a:pt x="7052" y="0"/>
                    <a:pt x="15750" y="0"/>
                  </a:cubicBezTo>
                  <a:close/>
                </a:path>
              </a:pathLst>
            </a:custGeom>
            <a:solidFill>
              <a:srgbClr val="2B645C"/>
            </a:solidFill>
            <a:ln w="19050" cap="sq">
              <a:solidFill>
                <a:srgbClr val="FFFFFF"/>
              </a:solidFill>
              <a:prstDash val="solid"/>
              <a:miter/>
            </a:ln>
          </p:spPr>
        </p:sp>
        <p:sp>
          <p:nvSpPr>
            <p:cNvPr name="TextBox 10" id="10"/>
            <p:cNvSpPr txBox="true"/>
            <p:nvPr/>
          </p:nvSpPr>
          <p:spPr>
            <a:xfrm>
              <a:off x="0" y="0"/>
              <a:ext cx="2589209" cy="1157858"/>
            </a:xfrm>
            <a:prstGeom prst="rect">
              <a:avLst/>
            </a:prstGeom>
          </p:spPr>
          <p:txBody>
            <a:bodyPr anchor="ctr" rtlCol="false" tIns="50800" lIns="50800" bIns="50800" rIns="50800"/>
            <a:lstStyle/>
            <a:p>
              <a:pPr algn="ctr" marL="0" indent="0" lvl="0">
                <a:lnSpc>
                  <a:spcPts val="2750"/>
                </a:lnSpc>
                <a:spcBef>
                  <a:spcPct val="0"/>
                </a:spcBef>
              </a:pPr>
            </a:p>
          </p:txBody>
        </p:sp>
      </p:grpSp>
      <p:sp>
        <p:nvSpPr>
          <p:cNvPr name="TextBox 11" id="11"/>
          <p:cNvSpPr txBox="true"/>
          <p:nvPr/>
        </p:nvSpPr>
        <p:spPr>
          <a:xfrm rot="0">
            <a:off x="2367384" y="1888276"/>
            <a:ext cx="6472042" cy="1159503"/>
          </a:xfrm>
          <a:prstGeom prst="rect">
            <a:avLst/>
          </a:prstGeom>
        </p:spPr>
        <p:txBody>
          <a:bodyPr anchor="t" rtlCol="false" tIns="0" lIns="0" bIns="0" rIns="0">
            <a:spAutoFit/>
          </a:bodyPr>
          <a:lstStyle/>
          <a:p>
            <a:pPr algn="l" marL="0" indent="0" lvl="0">
              <a:lnSpc>
                <a:spcPts val="9590"/>
              </a:lnSpc>
              <a:spcBef>
                <a:spcPct val="0"/>
              </a:spcBef>
            </a:pPr>
            <a:r>
              <a:rPr lang="en-US" b="true" sz="6850" spc="219" strike="noStrike" u="none">
                <a:solidFill>
                  <a:srgbClr val="F5FFF5"/>
                </a:solidFill>
                <a:latin typeface="Black Mango Medium"/>
                <a:ea typeface="Black Mango Medium"/>
                <a:cs typeface="Black Mango Medium"/>
                <a:sym typeface="Black Mango Medium"/>
              </a:rPr>
              <a:t>Introduction</a:t>
            </a:r>
          </a:p>
        </p:txBody>
      </p:sp>
      <p:sp>
        <p:nvSpPr>
          <p:cNvPr name="TextBox 12" id="12"/>
          <p:cNvSpPr txBox="true"/>
          <p:nvPr/>
        </p:nvSpPr>
        <p:spPr>
          <a:xfrm rot="0">
            <a:off x="2367384" y="3702758"/>
            <a:ext cx="9118674" cy="4241576"/>
          </a:xfrm>
          <a:prstGeom prst="rect">
            <a:avLst/>
          </a:prstGeom>
        </p:spPr>
        <p:txBody>
          <a:bodyPr anchor="t" rtlCol="false" tIns="0" lIns="0" bIns="0" rIns="0">
            <a:spAutoFit/>
          </a:bodyPr>
          <a:lstStyle/>
          <a:p>
            <a:pPr algn="just" marL="0" indent="0" lvl="0">
              <a:lnSpc>
                <a:spcPts val="4237"/>
              </a:lnSpc>
            </a:pPr>
            <a:r>
              <a:rPr lang="en-US" sz="2863" spc="20">
                <a:solidFill>
                  <a:srgbClr val="F5FFF5"/>
                </a:solidFill>
                <a:latin typeface="Della Respira"/>
                <a:ea typeface="Della Respira"/>
                <a:cs typeface="Della Respira"/>
                <a:sym typeface="Della Respira"/>
              </a:rPr>
              <a:t>Our Resource aims to develop an AI-driven, privacy-focused search engine that enhances user experience while maintaining robust privacy protections. Unlike traditional search engines that collect and store user data for personalization, our system operates with a privacy-first approach by integrating innovative features designed to safeguard user information and minimize tracking.</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p:cSld>
    <p:bg>
      <p:bgPr>
        <a:solidFill>
          <a:srgbClr val="241F1F"/>
        </a:solidFill>
      </p:bgPr>
    </p:bg>
    <p:spTree>
      <p:nvGrpSpPr>
        <p:cNvPr id="1" name=""/>
        <p:cNvGrpSpPr/>
        <p:nvPr/>
      </p:nvGrpSpPr>
      <p:grpSpPr>
        <a:xfrm>
          <a:off x="0" y="0"/>
          <a:ext cx="0" cy="0"/>
          <a:chOff x="0" y="0"/>
          <a:chExt cx="0" cy="0"/>
        </a:xfrm>
      </p:grpSpPr>
      <p:grpSp>
        <p:nvGrpSpPr>
          <p:cNvPr name="Group 2" id="2"/>
          <p:cNvGrpSpPr/>
          <p:nvPr/>
        </p:nvGrpSpPr>
        <p:grpSpPr>
          <a:xfrm rot="0">
            <a:off x="9096375" y="-19082"/>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2B645C"/>
            </a:solidFill>
          </p:spPr>
        </p:sp>
        <p:sp>
          <p:nvSpPr>
            <p:cNvPr name="TextBox 4" id="4"/>
            <p:cNvSpPr txBox="true"/>
            <p:nvPr/>
          </p:nvSpPr>
          <p:spPr>
            <a:xfrm>
              <a:off x="0" y="0"/>
              <a:ext cx="2408296" cy="2709333"/>
            </a:xfrm>
            <a:prstGeom prst="rect">
              <a:avLst/>
            </a:prstGeom>
          </p:spPr>
          <p:txBody>
            <a:bodyPr anchor="ctr" rtlCol="false" tIns="50800" lIns="50800" bIns="50800" rIns="50800"/>
            <a:lstStyle/>
            <a:p>
              <a:pPr algn="ctr">
                <a:lnSpc>
                  <a:spcPts val="2750"/>
                </a:lnSpc>
              </a:pPr>
            </a:p>
          </p:txBody>
        </p:sp>
      </p:grpSp>
      <p:sp>
        <p:nvSpPr>
          <p:cNvPr name="TextBox 5" id="5"/>
          <p:cNvSpPr txBox="true"/>
          <p:nvPr/>
        </p:nvSpPr>
        <p:spPr>
          <a:xfrm rot="0">
            <a:off x="5395341" y="266896"/>
            <a:ext cx="7440168" cy="888107"/>
          </a:xfrm>
          <a:prstGeom prst="rect">
            <a:avLst/>
          </a:prstGeom>
        </p:spPr>
        <p:txBody>
          <a:bodyPr anchor="t" rtlCol="false" tIns="0" lIns="0" bIns="0" rIns="0">
            <a:spAutoFit/>
          </a:bodyPr>
          <a:lstStyle/>
          <a:p>
            <a:pPr algn="ctr" marL="0" indent="0" lvl="0">
              <a:lnSpc>
                <a:spcPts val="7224"/>
              </a:lnSpc>
              <a:spcBef>
                <a:spcPct val="0"/>
              </a:spcBef>
            </a:pPr>
            <a:r>
              <a:rPr lang="en-US" b="true" sz="5160" spc="165">
                <a:solidFill>
                  <a:srgbClr val="F5FFF5"/>
                </a:solidFill>
                <a:latin typeface="Black Mango Medium"/>
                <a:ea typeface="Black Mango Medium"/>
                <a:cs typeface="Black Mango Medium"/>
                <a:sym typeface="Black Mango Medium"/>
              </a:rPr>
              <a:t>Literature Review</a:t>
            </a:r>
          </a:p>
        </p:txBody>
      </p:sp>
      <p:sp>
        <p:nvSpPr>
          <p:cNvPr name="TextBox 6" id="6"/>
          <p:cNvSpPr txBox="true"/>
          <p:nvPr/>
        </p:nvSpPr>
        <p:spPr>
          <a:xfrm rot="0">
            <a:off x="6790651" y="3127356"/>
            <a:ext cx="4351771" cy="3622713"/>
          </a:xfrm>
          <a:prstGeom prst="rect">
            <a:avLst/>
          </a:prstGeom>
        </p:spPr>
        <p:txBody>
          <a:bodyPr anchor="t" rtlCol="false" tIns="0" lIns="0" bIns="0" rIns="0">
            <a:spAutoFit/>
          </a:bodyPr>
          <a:lstStyle/>
          <a:p>
            <a:pPr algn="ctr">
              <a:lnSpc>
                <a:spcPts val="29600"/>
              </a:lnSpc>
            </a:pPr>
            <a:r>
              <a:rPr lang="en-US" b="true" sz="21142" spc="676">
                <a:solidFill>
                  <a:srgbClr val="060606">
                    <a:alpha val="43922"/>
                  </a:srgbClr>
                </a:solidFill>
                <a:latin typeface="Black Mango Medium"/>
                <a:ea typeface="Black Mango Medium"/>
                <a:cs typeface="Black Mango Medium"/>
                <a:sym typeface="Black Mango Medium"/>
              </a:rPr>
              <a:t>02</a:t>
            </a:r>
          </a:p>
        </p:txBody>
      </p:sp>
      <p:sp>
        <p:nvSpPr>
          <p:cNvPr name="TextBox 7" id="7"/>
          <p:cNvSpPr txBox="true"/>
          <p:nvPr/>
        </p:nvSpPr>
        <p:spPr>
          <a:xfrm rot="0">
            <a:off x="9409536" y="1546193"/>
            <a:ext cx="8616106" cy="7990082"/>
          </a:xfrm>
          <a:prstGeom prst="rect">
            <a:avLst/>
          </a:prstGeom>
        </p:spPr>
        <p:txBody>
          <a:bodyPr anchor="t" rtlCol="false" tIns="0" lIns="0" bIns="0" rIns="0">
            <a:spAutoFit/>
          </a:bodyPr>
          <a:lstStyle/>
          <a:p>
            <a:pPr algn="just">
              <a:lnSpc>
                <a:spcPts val="3181"/>
              </a:lnSpc>
            </a:pPr>
            <a:r>
              <a:rPr lang="en-US" sz="2392" spc="43">
                <a:solidFill>
                  <a:srgbClr val="FFFBFB"/>
                </a:solidFill>
                <a:latin typeface="Pangolin"/>
                <a:ea typeface="Pangolin"/>
                <a:cs typeface="Pangolin"/>
                <a:sym typeface="Pangolin"/>
              </a:rPr>
              <a:t>The rise of AI technologies has highlighted privacy and ethical concerns, as demonstrated by existing tools like the P3P protocol and TrackMeNot. P3P, a W3C standard for evaluating privacy policies, struggles with low user engagement and understanding, reducing its effectiveness. Similarly, TrackMeNot obfuscates search behavior but impacts relevance, indicating limitations in current privacy solutions. Existing AI models also face transparency and bias challenges, often limited by the data used for training.</a:t>
            </a:r>
          </a:p>
          <a:p>
            <a:pPr algn="just">
              <a:lnSpc>
                <a:spcPts val="3181"/>
              </a:lnSpc>
            </a:pPr>
          </a:p>
          <a:p>
            <a:pPr algn="just">
              <a:lnSpc>
                <a:spcPts val="3181"/>
              </a:lnSpc>
            </a:pPr>
            <a:r>
              <a:rPr lang="en-US" sz="2392" spc="43">
                <a:solidFill>
                  <a:srgbClr val="FFFBFB"/>
                </a:solidFill>
                <a:latin typeface="Pangolin"/>
                <a:ea typeface="Pangolin"/>
                <a:cs typeface="Pangolin"/>
                <a:sym typeface="Pangolin"/>
              </a:rPr>
              <a:t>AI governance frameworks vary globally; the EU's GDPR is a strong regulatory model, while other regions, such as India, lack enforceable policies. Our Resource bridges these gaps with an AI-driven, privacy-focused search engine that offers profile-based personalization stored locally, ensuring no external access. It features tracking-free multimedia capabilities and advanced algorithms to counter biases and harmful content. With encrypted communication and dynamic guardrails, our solution enhances user privacy while maintaining personalization and ethical compliance.</a:t>
            </a:r>
          </a:p>
        </p:txBody>
      </p:sp>
      <p:sp>
        <p:nvSpPr>
          <p:cNvPr name="TextBox 8" id="8"/>
          <p:cNvSpPr txBox="true"/>
          <p:nvPr/>
        </p:nvSpPr>
        <p:spPr>
          <a:xfrm rot="0">
            <a:off x="339784" y="1450943"/>
            <a:ext cx="8775641" cy="8500110"/>
          </a:xfrm>
          <a:prstGeom prst="rect">
            <a:avLst/>
          </a:prstGeom>
        </p:spPr>
        <p:txBody>
          <a:bodyPr anchor="t" rtlCol="false" tIns="0" lIns="0" bIns="0" rIns="0">
            <a:spAutoFit/>
          </a:bodyPr>
          <a:lstStyle/>
          <a:p>
            <a:pPr algn="l" marL="518160" indent="-259080" lvl="1">
              <a:lnSpc>
                <a:spcPts val="4200"/>
              </a:lnSpc>
              <a:buAutoNum type="arabicPeriod" startAt="1"/>
            </a:pPr>
            <a:r>
              <a:rPr lang="en-US" sz="2400" spc="163">
                <a:solidFill>
                  <a:srgbClr val="BBCBCD"/>
                </a:solidFill>
                <a:latin typeface="Space Mono"/>
                <a:ea typeface="Space Mono"/>
                <a:cs typeface="Space Mono"/>
                <a:sym typeface="Space Mono"/>
              </a:rPr>
              <a:t>Guo, G., Yang, T., &amp; Liu, Y. (2018). Search Engine-Based Proper Privacy Protection Scheme. </a:t>
            </a:r>
          </a:p>
          <a:p>
            <a:pPr algn="l" marL="518160" indent="-259080" lvl="1">
              <a:lnSpc>
                <a:spcPts val="4200"/>
              </a:lnSpc>
              <a:buAutoNum type="arabicPeriod" startAt="1"/>
            </a:pPr>
            <a:r>
              <a:rPr lang="en-US" sz="2400" spc="163">
                <a:solidFill>
                  <a:srgbClr val="E1722B"/>
                </a:solidFill>
                <a:latin typeface="Space Mono"/>
                <a:ea typeface="Space Mono"/>
                <a:cs typeface="Space Mono"/>
                <a:sym typeface="Space Mono"/>
              </a:rPr>
              <a:t>Taeihagh, A. (2021). Governance of Artificial Intelligence. Policy Systems Group.</a:t>
            </a:r>
          </a:p>
          <a:p>
            <a:pPr algn="l" marL="518160" indent="-259080" lvl="1">
              <a:lnSpc>
                <a:spcPts val="4200"/>
              </a:lnSpc>
              <a:buAutoNum type="arabicPeriod" startAt="1"/>
            </a:pPr>
            <a:r>
              <a:rPr lang="en-US" sz="2400" spc="163">
                <a:solidFill>
                  <a:srgbClr val="FFFBFB"/>
                </a:solidFill>
                <a:latin typeface="Space Mono"/>
                <a:ea typeface="Space Mono"/>
                <a:cs typeface="Space Mono"/>
                <a:sym typeface="Space Mono"/>
              </a:rPr>
              <a:t>AI, Governance and Ethics: Global Perspectives,</a:t>
            </a:r>
          </a:p>
          <a:p>
            <a:pPr algn="l" marL="518160" indent="-259080" lvl="1">
              <a:lnSpc>
                <a:spcPts val="4200"/>
              </a:lnSpc>
              <a:buAutoNum type="arabicPeriod" startAt="1"/>
            </a:pPr>
            <a:r>
              <a:rPr lang="en-US" sz="2400" spc="163">
                <a:solidFill>
                  <a:srgbClr val="D0A050"/>
                </a:solidFill>
                <a:latin typeface="Space Mono"/>
                <a:ea typeface="Space Mono"/>
                <a:cs typeface="Space Mono"/>
                <a:sym typeface="Space Mono"/>
              </a:rPr>
              <a:t>Byers, S., Cranor, L. F., Kormann, D.&amp; McDaniel, P. Searching for Privacy: Design and Implementation of a P3P-Enabled Search Engine.</a:t>
            </a:r>
          </a:p>
          <a:p>
            <a:pPr algn="l" marL="518160" indent="-259080" lvl="1">
              <a:lnSpc>
                <a:spcPts val="4200"/>
              </a:lnSpc>
              <a:buAutoNum type="arabicPeriod" startAt="1"/>
            </a:pPr>
            <a:r>
              <a:rPr lang="en-US" sz="2400" spc="163">
                <a:solidFill>
                  <a:srgbClr val="FF5757"/>
                </a:solidFill>
                <a:latin typeface="Space Mono"/>
                <a:ea typeface="Space Mono"/>
                <a:cs typeface="Space Mono"/>
                <a:sym typeface="Space Mono"/>
              </a:rPr>
              <a:t>Toubiana, V., Subramanian, L., &amp; Nissenbaum, H. TrackMeNot: Enhancing the Privacy of Web Search.</a:t>
            </a:r>
          </a:p>
          <a:p>
            <a:pPr algn="l">
              <a:lnSpc>
                <a:spcPts val="4200"/>
              </a:lnSpc>
            </a:pP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41F1F"/>
        </a:solidFill>
      </p:bgPr>
    </p:bg>
    <p:spTree>
      <p:nvGrpSpPr>
        <p:cNvPr id="1" name=""/>
        <p:cNvGrpSpPr/>
        <p:nvPr/>
      </p:nvGrpSpPr>
      <p:grpSpPr>
        <a:xfrm>
          <a:off x="0" y="0"/>
          <a:ext cx="0" cy="0"/>
          <a:chOff x="0" y="0"/>
          <a:chExt cx="0" cy="0"/>
        </a:xfrm>
      </p:grpSpPr>
      <p:grpSp>
        <p:nvGrpSpPr>
          <p:cNvPr name="Group 2" id="2"/>
          <p:cNvGrpSpPr/>
          <p:nvPr/>
        </p:nvGrpSpPr>
        <p:grpSpPr>
          <a:xfrm rot="0">
            <a:off x="14916" y="-1178027"/>
            <a:ext cx="3067990" cy="11893804"/>
            <a:chOff x="0" y="0"/>
            <a:chExt cx="808030" cy="3132525"/>
          </a:xfrm>
        </p:grpSpPr>
        <p:sp>
          <p:nvSpPr>
            <p:cNvPr name="Freeform 3" id="3"/>
            <p:cNvSpPr/>
            <p:nvPr/>
          </p:nvSpPr>
          <p:spPr>
            <a:xfrm flipH="false" flipV="false" rot="0">
              <a:off x="0" y="0"/>
              <a:ext cx="808030" cy="3132524"/>
            </a:xfrm>
            <a:custGeom>
              <a:avLst/>
              <a:gdLst/>
              <a:ahLst/>
              <a:cxnLst/>
              <a:rect r="r" b="b" t="t" l="l"/>
              <a:pathLst>
                <a:path h="3132524" w="808030">
                  <a:moveTo>
                    <a:pt x="0" y="0"/>
                  </a:moveTo>
                  <a:lnTo>
                    <a:pt x="808030" y="0"/>
                  </a:lnTo>
                  <a:lnTo>
                    <a:pt x="808030" y="3132524"/>
                  </a:lnTo>
                  <a:lnTo>
                    <a:pt x="0" y="3132524"/>
                  </a:lnTo>
                  <a:close/>
                </a:path>
              </a:pathLst>
            </a:custGeom>
            <a:solidFill>
              <a:srgbClr val="701B2E"/>
            </a:solidFill>
          </p:spPr>
        </p:sp>
        <p:sp>
          <p:nvSpPr>
            <p:cNvPr name="TextBox 4" id="4"/>
            <p:cNvSpPr txBox="true"/>
            <p:nvPr/>
          </p:nvSpPr>
          <p:spPr>
            <a:xfrm>
              <a:off x="0" y="-123825"/>
              <a:ext cx="808030" cy="3256350"/>
            </a:xfrm>
            <a:prstGeom prst="rect">
              <a:avLst/>
            </a:prstGeom>
          </p:spPr>
          <p:txBody>
            <a:bodyPr anchor="ctr" rtlCol="false" tIns="50800" lIns="50800" bIns="50800" rIns="50800"/>
            <a:lstStyle/>
            <a:p>
              <a:pPr algn="l" marL="0" indent="0" lvl="0">
                <a:lnSpc>
                  <a:spcPts val="9590"/>
                </a:lnSpc>
                <a:spcBef>
                  <a:spcPct val="0"/>
                </a:spcBef>
              </a:pPr>
            </a:p>
          </p:txBody>
        </p:sp>
      </p:grpSp>
      <p:sp>
        <p:nvSpPr>
          <p:cNvPr name="Freeform 5" id="5"/>
          <p:cNvSpPr/>
          <p:nvPr/>
        </p:nvSpPr>
        <p:spPr>
          <a:xfrm flipH="false" flipV="false" rot="0">
            <a:off x="573999" y="7642769"/>
            <a:ext cx="4932228" cy="974115"/>
          </a:xfrm>
          <a:custGeom>
            <a:avLst/>
            <a:gdLst/>
            <a:ahLst/>
            <a:cxnLst/>
            <a:rect r="r" b="b" t="t" l="l"/>
            <a:pathLst>
              <a:path h="974115" w="4932228">
                <a:moveTo>
                  <a:pt x="0" y="0"/>
                </a:moveTo>
                <a:lnTo>
                  <a:pt x="4932228" y="0"/>
                </a:lnTo>
                <a:lnTo>
                  <a:pt x="4932228" y="974115"/>
                </a:lnTo>
                <a:lnTo>
                  <a:pt x="0" y="974115"/>
                </a:lnTo>
                <a:lnTo>
                  <a:pt x="0" y="0"/>
                </a:lnTo>
                <a:close/>
              </a:path>
            </a:pathLst>
          </a:custGeom>
          <a:blipFill>
            <a:blip r:embed="rId2"/>
            <a:stretch>
              <a:fillRect l="0" t="0" r="0" b="0"/>
            </a:stretch>
          </a:blipFill>
        </p:spPr>
      </p:sp>
      <p:grpSp>
        <p:nvGrpSpPr>
          <p:cNvPr name="Group 6" id="6"/>
          <p:cNvGrpSpPr/>
          <p:nvPr/>
        </p:nvGrpSpPr>
        <p:grpSpPr>
          <a:xfrm rot="0">
            <a:off x="1584987" y="4749140"/>
            <a:ext cx="4667057" cy="4797035"/>
            <a:chOff x="0" y="0"/>
            <a:chExt cx="1312520" cy="1349074"/>
          </a:xfrm>
        </p:grpSpPr>
        <p:sp>
          <p:nvSpPr>
            <p:cNvPr name="Freeform 7" id="7"/>
            <p:cNvSpPr/>
            <p:nvPr/>
          </p:nvSpPr>
          <p:spPr>
            <a:xfrm flipH="false" flipV="false" rot="0">
              <a:off x="0" y="0"/>
              <a:ext cx="1312520" cy="1349074"/>
            </a:xfrm>
            <a:custGeom>
              <a:avLst/>
              <a:gdLst/>
              <a:ahLst/>
              <a:cxnLst/>
              <a:rect r="r" b="b" t="t" l="l"/>
              <a:pathLst>
                <a:path h="1349074" w="1312520">
                  <a:moveTo>
                    <a:pt x="16588" y="0"/>
                  </a:moveTo>
                  <a:lnTo>
                    <a:pt x="1295932" y="0"/>
                  </a:lnTo>
                  <a:cubicBezTo>
                    <a:pt x="1300331" y="0"/>
                    <a:pt x="1304551" y="1748"/>
                    <a:pt x="1307662" y="4859"/>
                  </a:cubicBezTo>
                  <a:cubicBezTo>
                    <a:pt x="1310773" y="7970"/>
                    <a:pt x="1312520" y="12189"/>
                    <a:pt x="1312520" y="16588"/>
                  </a:cubicBezTo>
                  <a:lnTo>
                    <a:pt x="1312520" y="1332486"/>
                  </a:lnTo>
                  <a:cubicBezTo>
                    <a:pt x="1312520" y="1341647"/>
                    <a:pt x="1305093" y="1349074"/>
                    <a:pt x="1295932" y="1349074"/>
                  </a:cubicBezTo>
                  <a:lnTo>
                    <a:pt x="16588" y="1349074"/>
                  </a:lnTo>
                  <a:cubicBezTo>
                    <a:pt x="12189" y="1349074"/>
                    <a:pt x="7970" y="1347326"/>
                    <a:pt x="4859" y="1344216"/>
                  </a:cubicBezTo>
                  <a:cubicBezTo>
                    <a:pt x="1748" y="1341105"/>
                    <a:pt x="0" y="1336885"/>
                    <a:pt x="0" y="1332486"/>
                  </a:cubicBezTo>
                  <a:lnTo>
                    <a:pt x="0" y="16588"/>
                  </a:lnTo>
                  <a:cubicBezTo>
                    <a:pt x="0" y="12189"/>
                    <a:pt x="1748" y="7970"/>
                    <a:pt x="4859" y="4859"/>
                  </a:cubicBezTo>
                  <a:cubicBezTo>
                    <a:pt x="7970" y="1748"/>
                    <a:pt x="12189" y="0"/>
                    <a:pt x="16588" y="0"/>
                  </a:cubicBezTo>
                  <a:close/>
                </a:path>
              </a:pathLst>
            </a:custGeom>
            <a:solidFill>
              <a:srgbClr val="F5FFF5"/>
            </a:solidFill>
          </p:spPr>
        </p:sp>
        <p:sp>
          <p:nvSpPr>
            <p:cNvPr name="TextBox 8" id="8"/>
            <p:cNvSpPr txBox="true"/>
            <p:nvPr/>
          </p:nvSpPr>
          <p:spPr>
            <a:xfrm>
              <a:off x="0" y="0"/>
              <a:ext cx="1312520" cy="1349074"/>
            </a:xfrm>
            <a:prstGeom prst="rect">
              <a:avLst/>
            </a:prstGeom>
          </p:spPr>
          <p:txBody>
            <a:bodyPr anchor="ctr" rtlCol="false" tIns="50800" lIns="50800" bIns="50800" rIns="50800"/>
            <a:lstStyle/>
            <a:p>
              <a:pPr algn="ctr">
                <a:lnSpc>
                  <a:spcPts val="2750"/>
                </a:lnSpc>
              </a:pPr>
            </a:p>
          </p:txBody>
        </p:sp>
      </p:grpSp>
      <p:grpSp>
        <p:nvGrpSpPr>
          <p:cNvPr name="Group 9" id="9"/>
          <p:cNvGrpSpPr/>
          <p:nvPr/>
        </p:nvGrpSpPr>
        <p:grpSpPr>
          <a:xfrm rot="0">
            <a:off x="3052269" y="3718096"/>
            <a:ext cx="1732492" cy="1732492"/>
            <a:chOff x="0" y="0"/>
            <a:chExt cx="2309989" cy="2309989"/>
          </a:xfrm>
        </p:grpSpPr>
        <p:grpSp>
          <p:nvGrpSpPr>
            <p:cNvPr name="Group 10" id="10"/>
            <p:cNvGrpSpPr/>
            <p:nvPr/>
          </p:nvGrpSpPr>
          <p:grpSpPr>
            <a:xfrm rot="0">
              <a:off x="0" y="0"/>
              <a:ext cx="2309989" cy="230998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12" id="12"/>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13" id="13"/>
            <p:cNvSpPr/>
            <p:nvPr/>
          </p:nvSpPr>
          <p:spPr>
            <a:xfrm flipH="false" flipV="false" rot="0">
              <a:off x="447718" y="481153"/>
              <a:ext cx="1414553" cy="1347683"/>
            </a:xfrm>
            <a:custGeom>
              <a:avLst/>
              <a:gdLst/>
              <a:ahLst/>
              <a:cxnLst/>
              <a:rect r="r" b="b" t="t" l="l"/>
              <a:pathLst>
                <a:path h="1347683" w="1414553">
                  <a:moveTo>
                    <a:pt x="0" y="0"/>
                  </a:moveTo>
                  <a:lnTo>
                    <a:pt x="1414553" y="0"/>
                  </a:lnTo>
                  <a:lnTo>
                    <a:pt x="1414553" y="1347683"/>
                  </a:lnTo>
                  <a:lnTo>
                    <a:pt x="0" y="13476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14" id="14"/>
          <p:cNvSpPr/>
          <p:nvPr/>
        </p:nvSpPr>
        <p:spPr>
          <a:xfrm flipH="false" flipV="false" rot="0">
            <a:off x="5747073" y="7642769"/>
            <a:ext cx="4932228" cy="974115"/>
          </a:xfrm>
          <a:custGeom>
            <a:avLst/>
            <a:gdLst/>
            <a:ahLst/>
            <a:cxnLst/>
            <a:rect r="r" b="b" t="t" l="l"/>
            <a:pathLst>
              <a:path h="974115" w="4932228">
                <a:moveTo>
                  <a:pt x="0" y="0"/>
                </a:moveTo>
                <a:lnTo>
                  <a:pt x="4932228" y="0"/>
                </a:lnTo>
                <a:lnTo>
                  <a:pt x="4932228" y="974115"/>
                </a:lnTo>
                <a:lnTo>
                  <a:pt x="0" y="974115"/>
                </a:lnTo>
                <a:lnTo>
                  <a:pt x="0" y="0"/>
                </a:lnTo>
                <a:close/>
              </a:path>
            </a:pathLst>
          </a:custGeom>
          <a:blipFill>
            <a:blip r:embed="rId2"/>
            <a:stretch>
              <a:fillRect l="0" t="0" r="0" b="0"/>
            </a:stretch>
          </a:blipFill>
        </p:spPr>
      </p:sp>
      <p:grpSp>
        <p:nvGrpSpPr>
          <p:cNvPr name="Group 15" id="15"/>
          <p:cNvGrpSpPr/>
          <p:nvPr/>
        </p:nvGrpSpPr>
        <p:grpSpPr>
          <a:xfrm rot="0">
            <a:off x="6758061" y="4749140"/>
            <a:ext cx="4667057" cy="4797035"/>
            <a:chOff x="0" y="0"/>
            <a:chExt cx="1312520" cy="1349074"/>
          </a:xfrm>
        </p:grpSpPr>
        <p:sp>
          <p:nvSpPr>
            <p:cNvPr name="Freeform 16" id="16"/>
            <p:cNvSpPr/>
            <p:nvPr/>
          </p:nvSpPr>
          <p:spPr>
            <a:xfrm flipH="false" flipV="false" rot="0">
              <a:off x="0" y="0"/>
              <a:ext cx="1312520" cy="1349074"/>
            </a:xfrm>
            <a:custGeom>
              <a:avLst/>
              <a:gdLst/>
              <a:ahLst/>
              <a:cxnLst/>
              <a:rect r="r" b="b" t="t" l="l"/>
              <a:pathLst>
                <a:path h="1349074" w="1312520">
                  <a:moveTo>
                    <a:pt x="16588" y="0"/>
                  </a:moveTo>
                  <a:lnTo>
                    <a:pt x="1295932" y="0"/>
                  </a:lnTo>
                  <a:cubicBezTo>
                    <a:pt x="1300331" y="0"/>
                    <a:pt x="1304551" y="1748"/>
                    <a:pt x="1307662" y="4859"/>
                  </a:cubicBezTo>
                  <a:cubicBezTo>
                    <a:pt x="1310773" y="7970"/>
                    <a:pt x="1312520" y="12189"/>
                    <a:pt x="1312520" y="16588"/>
                  </a:cubicBezTo>
                  <a:lnTo>
                    <a:pt x="1312520" y="1332486"/>
                  </a:lnTo>
                  <a:cubicBezTo>
                    <a:pt x="1312520" y="1341647"/>
                    <a:pt x="1305093" y="1349074"/>
                    <a:pt x="1295932" y="1349074"/>
                  </a:cubicBezTo>
                  <a:lnTo>
                    <a:pt x="16588" y="1349074"/>
                  </a:lnTo>
                  <a:cubicBezTo>
                    <a:pt x="12189" y="1349074"/>
                    <a:pt x="7970" y="1347326"/>
                    <a:pt x="4859" y="1344216"/>
                  </a:cubicBezTo>
                  <a:cubicBezTo>
                    <a:pt x="1748" y="1341105"/>
                    <a:pt x="0" y="1336885"/>
                    <a:pt x="0" y="1332486"/>
                  </a:cubicBezTo>
                  <a:lnTo>
                    <a:pt x="0" y="16588"/>
                  </a:lnTo>
                  <a:cubicBezTo>
                    <a:pt x="0" y="12189"/>
                    <a:pt x="1748" y="7970"/>
                    <a:pt x="4859" y="4859"/>
                  </a:cubicBezTo>
                  <a:cubicBezTo>
                    <a:pt x="7970" y="1748"/>
                    <a:pt x="12189" y="0"/>
                    <a:pt x="16588" y="0"/>
                  </a:cubicBezTo>
                  <a:close/>
                </a:path>
              </a:pathLst>
            </a:custGeom>
            <a:solidFill>
              <a:srgbClr val="F5FFF5"/>
            </a:solidFill>
          </p:spPr>
        </p:sp>
        <p:sp>
          <p:nvSpPr>
            <p:cNvPr name="TextBox 17" id="17"/>
            <p:cNvSpPr txBox="true"/>
            <p:nvPr/>
          </p:nvSpPr>
          <p:spPr>
            <a:xfrm>
              <a:off x="0" y="0"/>
              <a:ext cx="1312520" cy="1349074"/>
            </a:xfrm>
            <a:prstGeom prst="rect">
              <a:avLst/>
            </a:prstGeom>
          </p:spPr>
          <p:txBody>
            <a:bodyPr anchor="ctr" rtlCol="false" tIns="50800" lIns="50800" bIns="50800" rIns="50800"/>
            <a:lstStyle/>
            <a:p>
              <a:pPr algn="ctr">
                <a:lnSpc>
                  <a:spcPts val="2750"/>
                </a:lnSpc>
              </a:pPr>
            </a:p>
          </p:txBody>
        </p:sp>
      </p:grpSp>
      <p:grpSp>
        <p:nvGrpSpPr>
          <p:cNvPr name="Group 18" id="18"/>
          <p:cNvGrpSpPr/>
          <p:nvPr/>
        </p:nvGrpSpPr>
        <p:grpSpPr>
          <a:xfrm rot="0">
            <a:off x="8225343" y="3718096"/>
            <a:ext cx="1732492" cy="173249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20" id="20"/>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21" id="21"/>
          <p:cNvSpPr/>
          <p:nvPr/>
        </p:nvSpPr>
        <p:spPr>
          <a:xfrm flipH="false" flipV="false" rot="0">
            <a:off x="8521505" y="4078960"/>
            <a:ext cx="1140169" cy="1090416"/>
          </a:xfrm>
          <a:custGeom>
            <a:avLst/>
            <a:gdLst/>
            <a:ahLst/>
            <a:cxnLst/>
            <a:rect r="r" b="b" t="t" l="l"/>
            <a:pathLst>
              <a:path h="1090416" w="1140169">
                <a:moveTo>
                  <a:pt x="0" y="0"/>
                </a:moveTo>
                <a:lnTo>
                  <a:pt x="1140169" y="0"/>
                </a:lnTo>
                <a:lnTo>
                  <a:pt x="1140169" y="1090417"/>
                </a:lnTo>
                <a:lnTo>
                  <a:pt x="0" y="10904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0986543" y="7642769"/>
            <a:ext cx="4932228" cy="974115"/>
          </a:xfrm>
          <a:custGeom>
            <a:avLst/>
            <a:gdLst/>
            <a:ahLst/>
            <a:cxnLst/>
            <a:rect r="r" b="b" t="t" l="l"/>
            <a:pathLst>
              <a:path h="974115" w="4932228">
                <a:moveTo>
                  <a:pt x="0" y="0"/>
                </a:moveTo>
                <a:lnTo>
                  <a:pt x="4932228" y="0"/>
                </a:lnTo>
                <a:lnTo>
                  <a:pt x="4932228" y="974115"/>
                </a:lnTo>
                <a:lnTo>
                  <a:pt x="0" y="974115"/>
                </a:lnTo>
                <a:lnTo>
                  <a:pt x="0" y="0"/>
                </a:lnTo>
                <a:close/>
              </a:path>
            </a:pathLst>
          </a:custGeom>
          <a:blipFill>
            <a:blip r:embed="rId2"/>
            <a:stretch>
              <a:fillRect l="0" t="0" r="0" b="0"/>
            </a:stretch>
          </a:blipFill>
        </p:spPr>
      </p:sp>
      <p:grpSp>
        <p:nvGrpSpPr>
          <p:cNvPr name="Group 23" id="23"/>
          <p:cNvGrpSpPr/>
          <p:nvPr/>
        </p:nvGrpSpPr>
        <p:grpSpPr>
          <a:xfrm rot="0">
            <a:off x="11997531" y="4749140"/>
            <a:ext cx="4667057" cy="4797035"/>
            <a:chOff x="0" y="0"/>
            <a:chExt cx="1312520" cy="1349074"/>
          </a:xfrm>
        </p:grpSpPr>
        <p:sp>
          <p:nvSpPr>
            <p:cNvPr name="Freeform 24" id="24"/>
            <p:cNvSpPr/>
            <p:nvPr/>
          </p:nvSpPr>
          <p:spPr>
            <a:xfrm flipH="false" flipV="false" rot="0">
              <a:off x="0" y="0"/>
              <a:ext cx="1312520" cy="1349074"/>
            </a:xfrm>
            <a:custGeom>
              <a:avLst/>
              <a:gdLst/>
              <a:ahLst/>
              <a:cxnLst/>
              <a:rect r="r" b="b" t="t" l="l"/>
              <a:pathLst>
                <a:path h="1349074" w="1312520">
                  <a:moveTo>
                    <a:pt x="16588" y="0"/>
                  </a:moveTo>
                  <a:lnTo>
                    <a:pt x="1295932" y="0"/>
                  </a:lnTo>
                  <a:cubicBezTo>
                    <a:pt x="1300331" y="0"/>
                    <a:pt x="1304551" y="1748"/>
                    <a:pt x="1307662" y="4859"/>
                  </a:cubicBezTo>
                  <a:cubicBezTo>
                    <a:pt x="1310773" y="7970"/>
                    <a:pt x="1312520" y="12189"/>
                    <a:pt x="1312520" y="16588"/>
                  </a:cubicBezTo>
                  <a:lnTo>
                    <a:pt x="1312520" y="1332486"/>
                  </a:lnTo>
                  <a:cubicBezTo>
                    <a:pt x="1312520" y="1341647"/>
                    <a:pt x="1305093" y="1349074"/>
                    <a:pt x="1295932" y="1349074"/>
                  </a:cubicBezTo>
                  <a:lnTo>
                    <a:pt x="16588" y="1349074"/>
                  </a:lnTo>
                  <a:cubicBezTo>
                    <a:pt x="12189" y="1349074"/>
                    <a:pt x="7970" y="1347326"/>
                    <a:pt x="4859" y="1344216"/>
                  </a:cubicBezTo>
                  <a:cubicBezTo>
                    <a:pt x="1748" y="1341105"/>
                    <a:pt x="0" y="1336885"/>
                    <a:pt x="0" y="1332486"/>
                  </a:cubicBezTo>
                  <a:lnTo>
                    <a:pt x="0" y="16588"/>
                  </a:lnTo>
                  <a:cubicBezTo>
                    <a:pt x="0" y="12189"/>
                    <a:pt x="1748" y="7970"/>
                    <a:pt x="4859" y="4859"/>
                  </a:cubicBezTo>
                  <a:cubicBezTo>
                    <a:pt x="7970" y="1748"/>
                    <a:pt x="12189" y="0"/>
                    <a:pt x="16588" y="0"/>
                  </a:cubicBezTo>
                  <a:close/>
                </a:path>
              </a:pathLst>
            </a:custGeom>
            <a:solidFill>
              <a:srgbClr val="F5FFF5"/>
            </a:solidFill>
          </p:spPr>
        </p:sp>
        <p:sp>
          <p:nvSpPr>
            <p:cNvPr name="TextBox 25" id="25"/>
            <p:cNvSpPr txBox="true"/>
            <p:nvPr/>
          </p:nvSpPr>
          <p:spPr>
            <a:xfrm>
              <a:off x="0" y="0"/>
              <a:ext cx="1312520" cy="1349074"/>
            </a:xfrm>
            <a:prstGeom prst="rect">
              <a:avLst/>
            </a:prstGeom>
          </p:spPr>
          <p:txBody>
            <a:bodyPr anchor="ctr" rtlCol="false" tIns="50800" lIns="50800" bIns="50800" rIns="50800"/>
            <a:lstStyle/>
            <a:p>
              <a:pPr algn="ctr">
                <a:lnSpc>
                  <a:spcPts val="2750"/>
                </a:lnSpc>
              </a:pPr>
            </a:p>
          </p:txBody>
        </p:sp>
      </p:grpSp>
      <p:grpSp>
        <p:nvGrpSpPr>
          <p:cNvPr name="Group 26" id="26"/>
          <p:cNvGrpSpPr/>
          <p:nvPr/>
        </p:nvGrpSpPr>
        <p:grpSpPr>
          <a:xfrm rot="0">
            <a:off x="13464813" y="3718096"/>
            <a:ext cx="1732492" cy="1732492"/>
            <a:chOff x="0" y="0"/>
            <a:chExt cx="2309989" cy="2309989"/>
          </a:xfrm>
        </p:grpSpPr>
        <p:grpSp>
          <p:nvGrpSpPr>
            <p:cNvPr name="Group 27" id="27"/>
            <p:cNvGrpSpPr/>
            <p:nvPr/>
          </p:nvGrpSpPr>
          <p:grpSpPr>
            <a:xfrm rot="0">
              <a:off x="0" y="0"/>
              <a:ext cx="2309989" cy="2309989"/>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29" id="29"/>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30" id="30"/>
            <p:cNvSpPr/>
            <p:nvPr/>
          </p:nvSpPr>
          <p:spPr>
            <a:xfrm flipH="false" flipV="false" rot="0">
              <a:off x="428823" y="429305"/>
              <a:ext cx="1452343" cy="1399531"/>
            </a:xfrm>
            <a:custGeom>
              <a:avLst/>
              <a:gdLst/>
              <a:ahLst/>
              <a:cxnLst/>
              <a:rect r="r" b="b" t="t" l="l"/>
              <a:pathLst>
                <a:path h="1399531" w="1452343">
                  <a:moveTo>
                    <a:pt x="0" y="0"/>
                  </a:moveTo>
                  <a:lnTo>
                    <a:pt x="1452343" y="0"/>
                  </a:lnTo>
                  <a:lnTo>
                    <a:pt x="1452343" y="1399531"/>
                  </a:lnTo>
                  <a:lnTo>
                    <a:pt x="0" y="13995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sp>
        <p:nvSpPr>
          <p:cNvPr name="TextBox 31" id="31"/>
          <p:cNvSpPr txBox="true"/>
          <p:nvPr/>
        </p:nvSpPr>
        <p:spPr>
          <a:xfrm rot="0">
            <a:off x="1842092" y="5412488"/>
            <a:ext cx="4152847" cy="3028851"/>
          </a:xfrm>
          <a:prstGeom prst="rect">
            <a:avLst/>
          </a:prstGeom>
        </p:spPr>
        <p:txBody>
          <a:bodyPr anchor="t" rtlCol="false" tIns="0" lIns="0" bIns="0" rIns="0">
            <a:spAutoFit/>
          </a:bodyPr>
          <a:lstStyle/>
          <a:p>
            <a:pPr algn="ctr" marL="0" indent="0" lvl="0">
              <a:lnSpc>
                <a:spcPts val="3026"/>
              </a:lnSpc>
            </a:pPr>
            <a:r>
              <a:rPr lang="en-US" b="true" sz="2146">
                <a:solidFill>
                  <a:srgbClr val="010101"/>
                </a:solidFill>
                <a:latin typeface="Della Respira"/>
                <a:ea typeface="Della Respira"/>
                <a:cs typeface="Della Respira"/>
                <a:sym typeface="Della Respira"/>
              </a:rPr>
              <a:t>Tools like the P3P protocol, designed for privacy transparency, suffer from low user adoption and understanding. Many users fail to engage with or comprehend these privacy settings, limiting their effectiveness in real-world applications</a:t>
            </a:r>
          </a:p>
        </p:txBody>
      </p:sp>
      <p:sp>
        <p:nvSpPr>
          <p:cNvPr name="TextBox 32" id="32"/>
          <p:cNvSpPr txBox="true"/>
          <p:nvPr/>
        </p:nvSpPr>
        <p:spPr>
          <a:xfrm rot="0">
            <a:off x="3397231" y="1365214"/>
            <a:ext cx="6173489" cy="1111728"/>
          </a:xfrm>
          <a:prstGeom prst="rect">
            <a:avLst/>
          </a:prstGeom>
        </p:spPr>
        <p:txBody>
          <a:bodyPr anchor="t" rtlCol="false" tIns="0" lIns="0" bIns="0" rIns="0">
            <a:spAutoFit/>
          </a:bodyPr>
          <a:lstStyle/>
          <a:p>
            <a:pPr algn="l" marL="0" indent="0" lvl="0">
              <a:lnSpc>
                <a:spcPts val="9147"/>
              </a:lnSpc>
              <a:spcBef>
                <a:spcPct val="0"/>
              </a:spcBef>
            </a:pPr>
            <a:r>
              <a:rPr lang="en-US" b="true" sz="6534" spc="209">
                <a:solidFill>
                  <a:srgbClr val="F5FFF5"/>
                </a:solidFill>
                <a:latin typeface="Black Mango Medium"/>
                <a:ea typeface="Black Mango Medium"/>
                <a:cs typeface="Black Mango Medium"/>
                <a:sym typeface="Black Mango Medium"/>
              </a:rPr>
              <a:t>Limitations</a:t>
            </a:r>
          </a:p>
        </p:txBody>
      </p:sp>
      <p:sp>
        <p:nvSpPr>
          <p:cNvPr name="TextBox 33" id="33"/>
          <p:cNvSpPr txBox="true"/>
          <p:nvPr/>
        </p:nvSpPr>
        <p:spPr>
          <a:xfrm rot="0">
            <a:off x="7015166" y="5420095"/>
            <a:ext cx="4152847" cy="3409851"/>
          </a:xfrm>
          <a:prstGeom prst="rect">
            <a:avLst/>
          </a:prstGeom>
        </p:spPr>
        <p:txBody>
          <a:bodyPr anchor="t" rtlCol="false" tIns="0" lIns="0" bIns="0" rIns="0">
            <a:spAutoFit/>
          </a:bodyPr>
          <a:lstStyle/>
          <a:p>
            <a:pPr algn="ctr" marL="0" indent="0" lvl="0">
              <a:lnSpc>
                <a:spcPts val="3026"/>
              </a:lnSpc>
            </a:pPr>
            <a:r>
              <a:rPr lang="en-US" b="true" sz="2146">
                <a:solidFill>
                  <a:srgbClr val="010101"/>
                </a:solidFill>
                <a:latin typeface="Della Respira"/>
                <a:ea typeface="Della Respira"/>
                <a:cs typeface="Della Respira"/>
                <a:sym typeface="Della Respira"/>
              </a:rPr>
              <a:t>Privacy tools such as TrackMeNot obfuscate user search behavior but can significantly impact the relevance and quality of search results. This highlights the challenge of balancing privacy protections with providing a high-quality, personalized user experience​</a:t>
            </a:r>
          </a:p>
        </p:txBody>
      </p:sp>
      <p:sp>
        <p:nvSpPr>
          <p:cNvPr name="TextBox 34" id="34"/>
          <p:cNvSpPr txBox="true"/>
          <p:nvPr/>
        </p:nvSpPr>
        <p:spPr>
          <a:xfrm rot="0">
            <a:off x="12186240" y="5420095"/>
            <a:ext cx="4152847" cy="3603419"/>
          </a:xfrm>
          <a:prstGeom prst="rect">
            <a:avLst/>
          </a:prstGeom>
        </p:spPr>
        <p:txBody>
          <a:bodyPr anchor="t" rtlCol="false" tIns="0" lIns="0" bIns="0" rIns="0">
            <a:spAutoFit/>
          </a:bodyPr>
          <a:lstStyle/>
          <a:p>
            <a:pPr algn="ctr" marL="0" indent="0" lvl="0">
              <a:lnSpc>
                <a:spcPts val="2864"/>
              </a:lnSpc>
            </a:pPr>
            <a:r>
              <a:rPr lang="en-US" b="true" sz="2031">
                <a:solidFill>
                  <a:srgbClr val="010101"/>
                </a:solidFill>
                <a:latin typeface="Della Respira"/>
                <a:ea typeface="Della Respira"/>
                <a:cs typeface="Della Respira"/>
                <a:sym typeface="Della Respira"/>
              </a:rPr>
              <a:t>While regions like the EU have comprehensive data protection laws (e.g., GDPR), many countries, such as India, still lack enforceable AI ethics frameworks. As a result, there is inconsistency in how privacy and ethical standards are applied globally, leading to gaps in accountability and regulatory effectiveness</a:t>
            </a:r>
          </a:p>
        </p:txBody>
      </p:sp>
      <p:sp>
        <p:nvSpPr>
          <p:cNvPr name="Freeform 35" id="35"/>
          <p:cNvSpPr/>
          <p:nvPr/>
        </p:nvSpPr>
        <p:spPr>
          <a:xfrm flipH="false" flipV="false" rot="0">
            <a:off x="14855858" y="5797912"/>
            <a:ext cx="3026909" cy="4141294"/>
          </a:xfrm>
          <a:custGeom>
            <a:avLst/>
            <a:gdLst/>
            <a:ahLst/>
            <a:cxnLst/>
            <a:rect r="r" b="b" t="t" l="l"/>
            <a:pathLst>
              <a:path h="4141294" w="3026909">
                <a:moveTo>
                  <a:pt x="0" y="0"/>
                </a:moveTo>
                <a:lnTo>
                  <a:pt x="3026909" y="0"/>
                </a:lnTo>
                <a:lnTo>
                  <a:pt x="3026909" y="4141294"/>
                </a:lnTo>
                <a:lnTo>
                  <a:pt x="0" y="41412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p:cSld>
    <p:bg>
      <p:bgPr>
        <a:solidFill>
          <a:srgbClr val="241F1F"/>
        </a:solidFill>
      </p:bgPr>
    </p:bg>
    <p:spTree>
      <p:nvGrpSpPr>
        <p:cNvPr id="1" name=""/>
        <p:cNvGrpSpPr/>
        <p:nvPr/>
      </p:nvGrpSpPr>
      <p:grpSpPr>
        <a:xfrm>
          <a:off x="0" y="0"/>
          <a:ext cx="0" cy="0"/>
          <a:chOff x="0" y="0"/>
          <a:chExt cx="0" cy="0"/>
        </a:xfrm>
      </p:grpSpPr>
      <p:grpSp>
        <p:nvGrpSpPr>
          <p:cNvPr name="Group 2" id="2"/>
          <p:cNvGrpSpPr/>
          <p:nvPr/>
        </p:nvGrpSpPr>
        <p:grpSpPr>
          <a:xfrm rot="0">
            <a:off x="14916" y="-1178027"/>
            <a:ext cx="3067990" cy="11893804"/>
            <a:chOff x="0" y="0"/>
            <a:chExt cx="808030" cy="3132525"/>
          </a:xfrm>
        </p:grpSpPr>
        <p:sp>
          <p:nvSpPr>
            <p:cNvPr name="Freeform 3" id="3"/>
            <p:cNvSpPr/>
            <p:nvPr/>
          </p:nvSpPr>
          <p:spPr>
            <a:xfrm flipH="false" flipV="false" rot="0">
              <a:off x="0" y="0"/>
              <a:ext cx="808030" cy="3132524"/>
            </a:xfrm>
            <a:custGeom>
              <a:avLst/>
              <a:gdLst/>
              <a:ahLst/>
              <a:cxnLst/>
              <a:rect r="r" b="b" t="t" l="l"/>
              <a:pathLst>
                <a:path h="3132524" w="808030">
                  <a:moveTo>
                    <a:pt x="0" y="0"/>
                  </a:moveTo>
                  <a:lnTo>
                    <a:pt x="808030" y="0"/>
                  </a:lnTo>
                  <a:lnTo>
                    <a:pt x="808030" y="3132524"/>
                  </a:lnTo>
                  <a:lnTo>
                    <a:pt x="0" y="3132524"/>
                  </a:lnTo>
                  <a:close/>
                </a:path>
              </a:pathLst>
            </a:custGeom>
            <a:solidFill>
              <a:srgbClr val="701B2E"/>
            </a:solidFill>
          </p:spPr>
        </p:sp>
        <p:sp>
          <p:nvSpPr>
            <p:cNvPr name="TextBox 4" id="4"/>
            <p:cNvSpPr txBox="true"/>
            <p:nvPr/>
          </p:nvSpPr>
          <p:spPr>
            <a:xfrm>
              <a:off x="0" y="-123825"/>
              <a:ext cx="808030" cy="3256350"/>
            </a:xfrm>
            <a:prstGeom prst="rect">
              <a:avLst/>
            </a:prstGeom>
          </p:spPr>
          <p:txBody>
            <a:bodyPr anchor="ctr" rtlCol="false" tIns="50800" lIns="50800" bIns="50800" rIns="50800"/>
            <a:lstStyle/>
            <a:p>
              <a:pPr algn="l" marL="0" indent="0" lvl="0">
                <a:lnSpc>
                  <a:spcPts val="9590"/>
                </a:lnSpc>
                <a:spcBef>
                  <a:spcPct val="0"/>
                </a:spcBef>
              </a:pPr>
            </a:p>
          </p:txBody>
        </p:sp>
      </p:grpSp>
      <p:sp>
        <p:nvSpPr>
          <p:cNvPr name="TextBox 5" id="5"/>
          <p:cNvSpPr txBox="true"/>
          <p:nvPr/>
        </p:nvSpPr>
        <p:spPr>
          <a:xfrm rot="0">
            <a:off x="3397231" y="1365214"/>
            <a:ext cx="6173489" cy="2265601"/>
          </a:xfrm>
          <a:prstGeom prst="rect">
            <a:avLst/>
          </a:prstGeom>
        </p:spPr>
        <p:txBody>
          <a:bodyPr anchor="t" rtlCol="false" tIns="0" lIns="0" bIns="0" rIns="0">
            <a:spAutoFit/>
          </a:bodyPr>
          <a:lstStyle/>
          <a:p>
            <a:pPr algn="l" marL="0" indent="0" lvl="0">
              <a:lnSpc>
                <a:spcPts val="9147"/>
              </a:lnSpc>
              <a:spcBef>
                <a:spcPct val="0"/>
              </a:spcBef>
            </a:pPr>
            <a:r>
              <a:rPr lang="en-US" b="true" sz="6534" spc="209">
                <a:solidFill>
                  <a:srgbClr val="F5FFF5"/>
                </a:solidFill>
                <a:latin typeface="Black Mango Medium"/>
                <a:ea typeface="Black Mango Medium"/>
                <a:cs typeface="Black Mango Medium"/>
                <a:sym typeface="Black Mango Medium"/>
              </a:rPr>
              <a:t>Problem Statment</a:t>
            </a:r>
          </a:p>
        </p:txBody>
      </p:sp>
      <p:sp>
        <p:nvSpPr>
          <p:cNvPr name="TextBox 6" id="6"/>
          <p:cNvSpPr txBox="true"/>
          <p:nvPr/>
        </p:nvSpPr>
        <p:spPr>
          <a:xfrm rot="0">
            <a:off x="5575067" y="5689106"/>
            <a:ext cx="10708024" cy="1343025"/>
          </a:xfrm>
          <a:prstGeom prst="rect">
            <a:avLst/>
          </a:prstGeom>
        </p:spPr>
        <p:txBody>
          <a:bodyPr anchor="t" rtlCol="false" tIns="0" lIns="0" bIns="0" rIns="0">
            <a:spAutoFit/>
          </a:bodyPr>
          <a:lstStyle/>
          <a:p>
            <a:pPr algn="ctr">
              <a:lnSpc>
                <a:spcPts val="3590"/>
              </a:lnSpc>
              <a:spcBef>
                <a:spcPct val="0"/>
              </a:spcBef>
            </a:pPr>
            <a:r>
              <a:rPr lang="en-US" sz="2992">
                <a:solidFill>
                  <a:srgbClr val="F5FFF5"/>
                </a:solidFill>
                <a:latin typeface="Della Respira"/>
                <a:ea typeface="Della Respira"/>
                <a:cs typeface="Della Respira"/>
                <a:sym typeface="Della Respira"/>
              </a:rPr>
              <a:t>"Existing search engines compromise user privacy by collecting and tracking data for personalization, creating a need for a privacy-focused, AI-driven alternative."</a:t>
            </a:r>
          </a:p>
        </p:txBody>
      </p:sp>
      <p:sp>
        <p:nvSpPr>
          <p:cNvPr name="TextBox 7" id="7"/>
          <p:cNvSpPr txBox="true"/>
          <p:nvPr/>
        </p:nvSpPr>
        <p:spPr>
          <a:xfrm rot="0">
            <a:off x="6789545" y="4768875"/>
            <a:ext cx="7501533" cy="571500"/>
          </a:xfrm>
          <a:prstGeom prst="rect">
            <a:avLst/>
          </a:prstGeom>
        </p:spPr>
        <p:txBody>
          <a:bodyPr anchor="t" rtlCol="false" tIns="0" lIns="0" bIns="0" rIns="0">
            <a:spAutoFit/>
          </a:bodyPr>
          <a:lstStyle/>
          <a:p>
            <a:pPr algn="ctr">
              <a:lnSpc>
                <a:spcPts val="4550"/>
              </a:lnSpc>
              <a:spcBef>
                <a:spcPct val="0"/>
              </a:spcBef>
            </a:pPr>
            <a:r>
              <a:rPr lang="en-US" sz="3792">
                <a:solidFill>
                  <a:srgbClr val="F5FFF5"/>
                </a:solidFill>
                <a:latin typeface="Della Respira"/>
                <a:ea typeface="Della Respira"/>
                <a:cs typeface="Della Respira"/>
                <a:sym typeface="Della Respira"/>
              </a:rPr>
              <a:t>“AI driven - Secured search engine”</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4926491" y="3514681"/>
            <a:ext cx="4148405" cy="4979487"/>
            <a:chOff x="0" y="0"/>
            <a:chExt cx="1503957" cy="1805257"/>
          </a:xfrm>
        </p:grpSpPr>
        <p:sp>
          <p:nvSpPr>
            <p:cNvPr name="Freeform 4" id="4"/>
            <p:cNvSpPr/>
            <p:nvPr/>
          </p:nvSpPr>
          <p:spPr>
            <a:xfrm flipH="false" flipV="false" rot="0">
              <a:off x="0" y="0"/>
              <a:ext cx="1503957" cy="1805257"/>
            </a:xfrm>
            <a:custGeom>
              <a:avLst/>
              <a:gdLst/>
              <a:ahLst/>
              <a:cxnLst/>
              <a:rect r="r" b="b" t="t" l="l"/>
              <a:pathLst>
                <a:path h="1805257" w="1503957">
                  <a:moveTo>
                    <a:pt x="80248" y="0"/>
                  </a:moveTo>
                  <a:lnTo>
                    <a:pt x="1423709" y="0"/>
                  </a:lnTo>
                  <a:cubicBezTo>
                    <a:pt x="1444992" y="0"/>
                    <a:pt x="1465404" y="8455"/>
                    <a:pt x="1480453" y="23504"/>
                  </a:cubicBezTo>
                  <a:cubicBezTo>
                    <a:pt x="1495503" y="38554"/>
                    <a:pt x="1503957" y="58965"/>
                    <a:pt x="1503957" y="80248"/>
                  </a:cubicBezTo>
                  <a:lnTo>
                    <a:pt x="1503957" y="1725008"/>
                  </a:lnTo>
                  <a:cubicBezTo>
                    <a:pt x="1503957" y="1746292"/>
                    <a:pt x="1495503" y="1766703"/>
                    <a:pt x="1480453" y="1781753"/>
                  </a:cubicBezTo>
                  <a:cubicBezTo>
                    <a:pt x="1465404" y="1796802"/>
                    <a:pt x="1444992" y="1805257"/>
                    <a:pt x="1423709" y="1805257"/>
                  </a:cubicBezTo>
                  <a:lnTo>
                    <a:pt x="80248" y="1805257"/>
                  </a:lnTo>
                  <a:cubicBezTo>
                    <a:pt x="58965" y="1805257"/>
                    <a:pt x="38554" y="1796802"/>
                    <a:pt x="23504" y="1781753"/>
                  </a:cubicBezTo>
                  <a:cubicBezTo>
                    <a:pt x="8455" y="1766703"/>
                    <a:pt x="0" y="1746292"/>
                    <a:pt x="0" y="1725008"/>
                  </a:cubicBezTo>
                  <a:lnTo>
                    <a:pt x="0" y="80248"/>
                  </a:lnTo>
                  <a:cubicBezTo>
                    <a:pt x="0" y="58965"/>
                    <a:pt x="8455" y="38554"/>
                    <a:pt x="23504" y="23504"/>
                  </a:cubicBezTo>
                  <a:cubicBezTo>
                    <a:pt x="38554" y="8455"/>
                    <a:pt x="58965" y="0"/>
                    <a:pt x="80248" y="0"/>
                  </a:cubicBezTo>
                  <a:close/>
                </a:path>
              </a:pathLst>
            </a:custGeom>
            <a:solidFill>
              <a:srgbClr val="701B2E"/>
            </a:solidFill>
            <a:ln w="19050" cap="rnd">
              <a:solidFill>
                <a:srgbClr val="FFFFFF"/>
              </a:solidFill>
              <a:prstDash val="solid"/>
              <a:round/>
            </a:ln>
          </p:spPr>
        </p:sp>
        <p:sp>
          <p:nvSpPr>
            <p:cNvPr name="TextBox 5" id="5"/>
            <p:cNvSpPr txBox="true"/>
            <p:nvPr/>
          </p:nvSpPr>
          <p:spPr>
            <a:xfrm>
              <a:off x="0" y="0"/>
              <a:ext cx="1503957" cy="1805257"/>
            </a:xfrm>
            <a:prstGeom prst="rect">
              <a:avLst/>
            </a:prstGeom>
          </p:spPr>
          <p:txBody>
            <a:bodyPr anchor="ctr" rtlCol="false" tIns="50800" lIns="50800" bIns="50800" rIns="50800"/>
            <a:lstStyle/>
            <a:p>
              <a:pPr algn="ctr" marL="0" indent="0" lvl="0">
                <a:lnSpc>
                  <a:spcPts val="2750"/>
                </a:lnSpc>
                <a:spcBef>
                  <a:spcPct val="0"/>
                </a:spcBef>
              </a:pPr>
            </a:p>
          </p:txBody>
        </p:sp>
      </p:grpSp>
      <p:grpSp>
        <p:nvGrpSpPr>
          <p:cNvPr name="Group 6" id="6"/>
          <p:cNvGrpSpPr>
            <a:grpSpLocks noChangeAspect="true"/>
          </p:cNvGrpSpPr>
          <p:nvPr/>
        </p:nvGrpSpPr>
        <p:grpSpPr>
          <a:xfrm rot="0">
            <a:off x="5010442" y="3593540"/>
            <a:ext cx="3961398" cy="2376839"/>
            <a:chOff x="0" y="0"/>
            <a:chExt cx="6350000" cy="3810000"/>
          </a:xfrm>
        </p:grpSpPr>
        <p:sp>
          <p:nvSpPr>
            <p:cNvPr name="Freeform 7" id="7"/>
            <p:cNvSpPr/>
            <p:nvPr/>
          </p:nvSpPr>
          <p:spPr>
            <a:xfrm flipH="false" flipV="false" rot="0">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3"/>
              <a:stretch>
                <a:fillRect l="0" t="-5555" r="0" b="-5555"/>
              </a:stretch>
            </a:blipFill>
          </p:spPr>
        </p:sp>
      </p:grpSp>
      <p:grpSp>
        <p:nvGrpSpPr>
          <p:cNvPr name="Group 8" id="8"/>
          <p:cNvGrpSpPr/>
          <p:nvPr/>
        </p:nvGrpSpPr>
        <p:grpSpPr>
          <a:xfrm rot="0">
            <a:off x="638287" y="3514681"/>
            <a:ext cx="4148405" cy="4979487"/>
            <a:chOff x="0" y="0"/>
            <a:chExt cx="1503957" cy="1805257"/>
          </a:xfrm>
        </p:grpSpPr>
        <p:sp>
          <p:nvSpPr>
            <p:cNvPr name="Freeform 9" id="9"/>
            <p:cNvSpPr/>
            <p:nvPr/>
          </p:nvSpPr>
          <p:spPr>
            <a:xfrm flipH="false" flipV="false" rot="0">
              <a:off x="0" y="0"/>
              <a:ext cx="1503957" cy="1805257"/>
            </a:xfrm>
            <a:custGeom>
              <a:avLst/>
              <a:gdLst/>
              <a:ahLst/>
              <a:cxnLst/>
              <a:rect r="r" b="b" t="t" l="l"/>
              <a:pathLst>
                <a:path h="1805257" w="1503957">
                  <a:moveTo>
                    <a:pt x="80248" y="0"/>
                  </a:moveTo>
                  <a:lnTo>
                    <a:pt x="1423709" y="0"/>
                  </a:lnTo>
                  <a:cubicBezTo>
                    <a:pt x="1444992" y="0"/>
                    <a:pt x="1465404" y="8455"/>
                    <a:pt x="1480453" y="23504"/>
                  </a:cubicBezTo>
                  <a:cubicBezTo>
                    <a:pt x="1495503" y="38554"/>
                    <a:pt x="1503957" y="58965"/>
                    <a:pt x="1503957" y="80248"/>
                  </a:cubicBezTo>
                  <a:lnTo>
                    <a:pt x="1503957" y="1725008"/>
                  </a:lnTo>
                  <a:cubicBezTo>
                    <a:pt x="1503957" y="1746292"/>
                    <a:pt x="1495503" y="1766703"/>
                    <a:pt x="1480453" y="1781753"/>
                  </a:cubicBezTo>
                  <a:cubicBezTo>
                    <a:pt x="1465404" y="1796802"/>
                    <a:pt x="1444992" y="1805257"/>
                    <a:pt x="1423709" y="1805257"/>
                  </a:cubicBezTo>
                  <a:lnTo>
                    <a:pt x="80248" y="1805257"/>
                  </a:lnTo>
                  <a:cubicBezTo>
                    <a:pt x="58965" y="1805257"/>
                    <a:pt x="38554" y="1796802"/>
                    <a:pt x="23504" y="1781753"/>
                  </a:cubicBezTo>
                  <a:cubicBezTo>
                    <a:pt x="8455" y="1766703"/>
                    <a:pt x="0" y="1746292"/>
                    <a:pt x="0" y="1725008"/>
                  </a:cubicBezTo>
                  <a:lnTo>
                    <a:pt x="0" y="80248"/>
                  </a:lnTo>
                  <a:cubicBezTo>
                    <a:pt x="0" y="58965"/>
                    <a:pt x="8455" y="38554"/>
                    <a:pt x="23504" y="23504"/>
                  </a:cubicBezTo>
                  <a:cubicBezTo>
                    <a:pt x="38554" y="8455"/>
                    <a:pt x="58965" y="0"/>
                    <a:pt x="80248" y="0"/>
                  </a:cubicBezTo>
                  <a:close/>
                </a:path>
              </a:pathLst>
            </a:custGeom>
            <a:solidFill>
              <a:srgbClr val="701B2E"/>
            </a:solidFill>
            <a:ln w="19050" cap="rnd">
              <a:solidFill>
                <a:srgbClr val="FFFFFF"/>
              </a:solidFill>
              <a:prstDash val="solid"/>
              <a:round/>
            </a:ln>
          </p:spPr>
        </p:sp>
        <p:sp>
          <p:nvSpPr>
            <p:cNvPr name="TextBox 10" id="10"/>
            <p:cNvSpPr txBox="true"/>
            <p:nvPr/>
          </p:nvSpPr>
          <p:spPr>
            <a:xfrm>
              <a:off x="0" y="0"/>
              <a:ext cx="1503957" cy="1805257"/>
            </a:xfrm>
            <a:prstGeom prst="rect">
              <a:avLst/>
            </a:prstGeom>
          </p:spPr>
          <p:txBody>
            <a:bodyPr anchor="ctr" rtlCol="false" tIns="50800" lIns="50800" bIns="50800" rIns="50800"/>
            <a:lstStyle/>
            <a:p>
              <a:pPr algn="ctr" marL="0" indent="0" lvl="0">
                <a:lnSpc>
                  <a:spcPts val="2750"/>
                </a:lnSpc>
                <a:spcBef>
                  <a:spcPct val="0"/>
                </a:spcBef>
              </a:pPr>
            </a:p>
          </p:txBody>
        </p:sp>
      </p:grpSp>
      <p:grpSp>
        <p:nvGrpSpPr>
          <p:cNvPr name="Group 11" id="11"/>
          <p:cNvGrpSpPr>
            <a:grpSpLocks noChangeAspect="true"/>
          </p:cNvGrpSpPr>
          <p:nvPr/>
        </p:nvGrpSpPr>
        <p:grpSpPr>
          <a:xfrm rot="0">
            <a:off x="722238" y="3593540"/>
            <a:ext cx="3961398" cy="2376839"/>
            <a:chOff x="0" y="0"/>
            <a:chExt cx="6350000" cy="3810000"/>
          </a:xfrm>
        </p:grpSpPr>
        <p:sp>
          <p:nvSpPr>
            <p:cNvPr name="Freeform 12" id="12"/>
            <p:cNvSpPr/>
            <p:nvPr/>
          </p:nvSpPr>
          <p:spPr>
            <a:xfrm flipH="false" flipV="false" rot="0">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4"/>
              <a:stretch>
                <a:fillRect l="0" t="-4930" r="0" b="-4930"/>
              </a:stretch>
            </a:blipFill>
          </p:spPr>
        </p:sp>
      </p:grpSp>
      <p:grpSp>
        <p:nvGrpSpPr>
          <p:cNvPr name="Group 13" id="13"/>
          <p:cNvGrpSpPr/>
          <p:nvPr/>
        </p:nvGrpSpPr>
        <p:grpSpPr>
          <a:xfrm rot="0">
            <a:off x="9216431" y="3514681"/>
            <a:ext cx="4148405" cy="4979487"/>
            <a:chOff x="0" y="0"/>
            <a:chExt cx="1503957" cy="1805257"/>
          </a:xfrm>
        </p:grpSpPr>
        <p:sp>
          <p:nvSpPr>
            <p:cNvPr name="Freeform 14" id="14"/>
            <p:cNvSpPr/>
            <p:nvPr/>
          </p:nvSpPr>
          <p:spPr>
            <a:xfrm flipH="false" flipV="false" rot="0">
              <a:off x="0" y="0"/>
              <a:ext cx="1503957" cy="1805257"/>
            </a:xfrm>
            <a:custGeom>
              <a:avLst/>
              <a:gdLst/>
              <a:ahLst/>
              <a:cxnLst/>
              <a:rect r="r" b="b" t="t" l="l"/>
              <a:pathLst>
                <a:path h="1805257" w="1503957">
                  <a:moveTo>
                    <a:pt x="80248" y="0"/>
                  </a:moveTo>
                  <a:lnTo>
                    <a:pt x="1423709" y="0"/>
                  </a:lnTo>
                  <a:cubicBezTo>
                    <a:pt x="1444992" y="0"/>
                    <a:pt x="1465404" y="8455"/>
                    <a:pt x="1480453" y="23504"/>
                  </a:cubicBezTo>
                  <a:cubicBezTo>
                    <a:pt x="1495503" y="38554"/>
                    <a:pt x="1503957" y="58965"/>
                    <a:pt x="1503957" y="80248"/>
                  </a:cubicBezTo>
                  <a:lnTo>
                    <a:pt x="1503957" y="1725008"/>
                  </a:lnTo>
                  <a:cubicBezTo>
                    <a:pt x="1503957" y="1746292"/>
                    <a:pt x="1495503" y="1766703"/>
                    <a:pt x="1480453" y="1781753"/>
                  </a:cubicBezTo>
                  <a:cubicBezTo>
                    <a:pt x="1465404" y="1796802"/>
                    <a:pt x="1444992" y="1805257"/>
                    <a:pt x="1423709" y="1805257"/>
                  </a:cubicBezTo>
                  <a:lnTo>
                    <a:pt x="80248" y="1805257"/>
                  </a:lnTo>
                  <a:cubicBezTo>
                    <a:pt x="58965" y="1805257"/>
                    <a:pt x="38554" y="1796802"/>
                    <a:pt x="23504" y="1781753"/>
                  </a:cubicBezTo>
                  <a:cubicBezTo>
                    <a:pt x="8455" y="1766703"/>
                    <a:pt x="0" y="1746292"/>
                    <a:pt x="0" y="1725008"/>
                  </a:cubicBezTo>
                  <a:lnTo>
                    <a:pt x="0" y="80248"/>
                  </a:lnTo>
                  <a:cubicBezTo>
                    <a:pt x="0" y="58965"/>
                    <a:pt x="8455" y="38554"/>
                    <a:pt x="23504" y="23504"/>
                  </a:cubicBezTo>
                  <a:cubicBezTo>
                    <a:pt x="38554" y="8455"/>
                    <a:pt x="58965" y="0"/>
                    <a:pt x="80248" y="0"/>
                  </a:cubicBezTo>
                  <a:close/>
                </a:path>
              </a:pathLst>
            </a:custGeom>
            <a:solidFill>
              <a:srgbClr val="701B2E"/>
            </a:solidFill>
            <a:ln w="19050" cap="rnd">
              <a:solidFill>
                <a:srgbClr val="FFFFFF"/>
              </a:solidFill>
              <a:prstDash val="solid"/>
              <a:round/>
            </a:ln>
          </p:spPr>
        </p:sp>
        <p:sp>
          <p:nvSpPr>
            <p:cNvPr name="TextBox 15" id="15"/>
            <p:cNvSpPr txBox="true"/>
            <p:nvPr/>
          </p:nvSpPr>
          <p:spPr>
            <a:xfrm>
              <a:off x="0" y="0"/>
              <a:ext cx="1503957" cy="1805257"/>
            </a:xfrm>
            <a:prstGeom prst="rect">
              <a:avLst/>
            </a:prstGeom>
          </p:spPr>
          <p:txBody>
            <a:bodyPr anchor="ctr" rtlCol="false" tIns="50800" lIns="50800" bIns="50800" rIns="50800"/>
            <a:lstStyle/>
            <a:p>
              <a:pPr algn="ctr" marL="0" indent="0" lvl="0">
                <a:lnSpc>
                  <a:spcPts val="2750"/>
                </a:lnSpc>
                <a:spcBef>
                  <a:spcPct val="0"/>
                </a:spcBef>
              </a:pPr>
            </a:p>
          </p:txBody>
        </p:sp>
      </p:grpSp>
      <p:grpSp>
        <p:nvGrpSpPr>
          <p:cNvPr name="Group 16" id="16"/>
          <p:cNvGrpSpPr>
            <a:grpSpLocks noChangeAspect="true"/>
          </p:cNvGrpSpPr>
          <p:nvPr/>
        </p:nvGrpSpPr>
        <p:grpSpPr>
          <a:xfrm rot="0">
            <a:off x="9300382" y="3593540"/>
            <a:ext cx="3961398" cy="2376839"/>
            <a:chOff x="0" y="0"/>
            <a:chExt cx="6350000" cy="3810000"/>
          </a:xfrm>
        </p:grpSpPr>
        <p:sp>
          <p:nvSpPr>
            <p:cNvPr name="Freeform 17" id="17"/>
            <p:cNvSpPr/>
            <p:nvPr/>
          </p:nvSpPr>
          <p:spPr>
            <a:xfrm flipH="false" flipV="false" rot="0">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5"/>
              <a:stretch>
                <a:fillRect l="0" t="-5572" r="0" b="-5572"/>
              </a:stretch>
            </a:blipFill>
          </p:spPr>
        </p:sp>
      </p:grpSp>
      <p:grpSp>
        <p:nvGrpSpPr>
          <p:cNvPr name="Group 18" id="18"/>
          <p:cNvGrpSpPr/>
          <p:nvPr/>
        </p:nvGrpSpPr>
        <p:grpSpPr>
          <a:xfrm rot="0">
            <a:off x="13501308" y="3514681"/>
            <a:ext cx="4148405" cy="4979487"/>
            <a:chOff x="0" y="0"/>
            <a:chExt cx="1503957" cy="1805257"/>
          </a:xfrm>
        </p:grpSpPr>
        <p:sp>
          <p:nvSpPr>
            <p:cNvPr name="Freeform 19" id="19"/>
            <p:cNvSpPr/>
            <p:nvPr/>
          </p:nvSpPr>
          <p:spPr>
            <a:xfrm flipH="false" flipV="false" rot="0">
              <a:off x="0" y="0"/>
              <a:ext cx="1503957" cy="1805257"/>
            </a:xfrm>
            <a:custGeom>
              <a:avLst/>
              <a:gdLst/>
              <a:ahLst/>
              <a:cxnLst/>
              <a:rect r="r" b="b" t="t" l="l"/>
              <a:pathLst>
                <a:path h="1805257" w="1503957">
                  <a:moveTo>
                    <a:pt x="80248" y="0"/>
                  </a:moveTo>
                  <a:lnTo>
                    <a:pt x="1423709" y="0"/>
                  </a:lnTo>
                  <a:cubicBezTo>
                    <a:pt x="1444992" y="0"/>
                    <a:pt x="1465404" y="8455"/>
                    <a:pt x="1480453" y="23504"/>
                  </a:cubicBezTo>
                  <a:cubicBezTo>
                    <a:pt x="1495503" y="38554"/>
                    <a:pt x="1503957" y="58965"/>
                    <a:pt x="1503957" y="80248"/>
                  </a:cubicBezTo>
                  <a:lnTo>
                    <a:pt x="1503957" y="1725008"/>
                  </a:lnTo>
                  <a:cubicBezTo>
                    <a:pt x="1503957" y="1746292"/>
                    <a:pt x="1495503" y="1766703"/>
                    <a:pt x="1480453" y="1781753"/>
                  </a:cubicBezTo>
                  <a:cubicBezTo>
                    <a:pt x="1465404" y="1796802"/>
                    <a:pt x="1444992" y="1805257"/>
                    <a:pt x="1423709" y="1805257"/>
                  </a:cubicBezTo>
                  <a:lnTo>
                    <a:pt x="80248" y="1805257"/>
                  </a:lnTo>
                  <a:cubicBezTo>
                    <a:pt x="58965" y="1805257"/>
                    <a:pt x="38554" y="1796802"/>
                    <a:pt x="23504" y="1781753"/>
                  </a:cubicBezTo>
                  <a:cubicBezTo>
                    <a:pt x="8455" y="1766703"/>
                    <a:pt x="0" y="1746292"/>
                    <a:pt x="0" y="1725008"/>
                  </a:cubicBezTo>
                  <a:lnTo>
                    <a:pt x="0" y="80248"/>
                  </a:lnTo>
                  <a:cubicBezTo>
                    <a:pt x="0" y="58965"/>
                    <a:pt x="8455" y="38554"/>
                    <a:pt x="23504" y="23504"/>
                  </a:cubicBezTo>
                  <a:cubicBezTo>
                    <a:pt x="38554" y="8455"/>
                    <a:pt x="58965" y="0"/>
                    <a:pt x="80248" y="0"/>
                  </a:cubicBezTo>
                  <a:close/>
                </a:path>
              </a:pathLst>
            </a:custGeom>
            <a:solidFill>
              <a:srgbClr val="701B2E"/>
            </a:solidFill>
            <a:ln w="19050" cap="rnd">
              <a:solidFill>
                <a:srgbClr val="FFFFFF"/>
              </a:solidFill>
              <a:prstDash val="solid"/>
              <a:round/>
            </a:ln>
          </p:spPr>
        </p:sp>
        <p:sp>
          <p:nvSpPr>
            <p:cNvPr name="TextBox 20" id="20"/>
            <p:cNvSpPr txBox="true"/>
            <p:nvPr/>
          </p:nvSpPr>
          <p:spPr>
            <a:xfrm>
              <a:off x="0" y="0"/>
              <a:ext cx="1503957" cy="1805257"/>
            </a:xfrm>
            <a:prstGeom prst="rect">
              <a:avLst/>
            </a:prstGeom>
          </p:spPr>
          <p:txBody>
            <a:bodyPr anchor="ctr" rtlCol="false" tIns="50800" lIns="50800" bIns="50800" rIns="50800"/>
            <a:lstStyle/>
            <a:p>
              <a:pPr algn="ctr" marL="0" indent="0" lvl="0">
                <a:lnSpc>
                  <a:spcPts val="2750"/>
                </a:lnSpc>
                <a:spcBef>
                  <a:spcPct val="0"/>
                </a:spcBef>
              </a:pPr>
            </a:p>
          </p:txBody>
        </p:sp>
      </p:grpSp>
      <p:grpSp>
        <p:nvGrpSpPr>
          <p:cNvPr name="Group 21" id="21"/>
          <p:cNvGrpSpPr>
            <a:grpSpLocks noChangeAspect="true"/>
          </p:cNvGrpSpPr>
          <p:nvPr/>
        </p:nvGrpSpPr>
        <p:grpSpPr>
          <a:xfrm rot="0">
            <a:off x="13585260" y="3593540"/>
            <a:ext cx="3961398" cy="2376839"/>
            <a:chOff x="0" y="0"/>
            <a:chExt cx="6350000" cy="3810000"/>
          </a:xfrm>
        </p:grpSpPr>
        <p:sp>
          <p:nvSpPr>
            <p:cNvPr name="Freeform 22" id="22"/>
            <p:cNvSpPr/>
            <p:nvPr/>
          </p:nvSpPr>
          <p:spPr>
            <a:xfrm flipH="false" flipV="false" rot="0">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6"/>
              <a:stretch>
                <a:fillRect l="0" t="-5555" r="0" b="-5555"/>
              </a:stretch>
            </a:blipFill>
          </p:spPr>
        </p:sp>
      </p:grpSp>
      <p:grpSp>
        <p:nvGrpSpPr>
          <p:cNvPr name="Group 23" id="23"/>
          <p:cNvGrpSpPr/>
          <p:nvPr/>
        </p:nvGrpSpPr>
        <p:grpSpPr>
          <a:xfrm rot="0">
            <a:off x="5851573" y="5756551"/>
            <a:ext cx="2279137" cy="427655"/>
            <a:chOff x="0" y="0"/>
            <a:chExt cx="826275" cy="155041"/>
          </a:xfrm>
        </p:grpSpPr>
        <p:sp>
          <p:nvSpPr>
            <p:cNvPr name="Freeform 24" id="24"/>
            <p:cNvSpPr/>
            <p:nvPr/>
          </p:nvSpPr>
          <p:spPr>
            <a:xfrm flipH="false" flipV="false" rot="0">
              <a:off x="0" y="0"/>
              <a:ext cx="826276" cy="155041"/>
            </a:xfrm>
            <a:custGeom>
              <a:avLst/>
              <a:gdLst/>
              <a:ahLst/>
              <a:cxnLst/>
              <a:rect r="r" b="b" t="t" l="l"/>
              <a:pathLst>
                <a:path h="155041" w="826276">
                  <a:moveTo>
                    <a:pt x="50953" y="0"/>
                  </a:moveTo>
                  <a:lnTo>
                    <a:pt x="775323" y="0"/>
                  </a:lnTo>
                  <a:cubicBezTo>
                    <a:pt x="803463" y="0"/>
                    <a:pt x="826276" y="22812"/>
                    <a:pt x="826276" y="50953"/>
                  </a:cubicBezTo>
                  <a:lnTo>
                    <a:pt x="826276" y="104088"/>
                  </a:lnTo>
                  <a:cubicBezTo>
                    <a:pt x="826276" y="117602"/>
                    <a:pt x="820907" y="130562"/>
                    <a:pt x="811352" y="140118"/>
                  </a:cubicBezTo>
                  <a:cubicBezTo>
                    <a:pt x="801796" y="149673"/>
                    <a:pt x="788836" y="155041"/>
                    <a:pt x="775323" y="155041"/>
                  </a:cubicBezTo>
                  <a:lnTo>
                    <a:pt x="50953" y="155041"/>
                  </a:lnTo>
                  <a:cubicBezTo>
                    <a:pt x="37439" y="155041"/>
                    <a:pt x="24479" y="149673"/>
                    <a:pt x="14924" y="140118"/>
                  </a:cubicBezTo>
                  <a:cubicBezTo>
                    <a:pt x="5368" y="130562"/>
                    <a:pt x="0" y="117602"/>
                    <a:pt x="0" y="104088"/>
                  </a:cubicBezTo>
                  <a:lnTo>
                    <a:pt x="0" y="50953"/>
                  </a:lnTo>
                  <a:cubicBezTo>
                    <a:pt x="0" y="37439"/>
                    <a:pt x="5368" y="24479"/>
                    <a:pt x="14924" y="14924"/>
                  </a:cubicBezTo>
                  <a:cubicBezTo>
                    <a:pt x="24479" y="5368"/>
                    <a:pt x="37439" y="0"/>
                    <a:pt x="50953" y="0"/>
                  </a:cubicBezTo>
                  <a:close/>
                </a:path>
              </a:pathLst>
            </a:custGeom>
            <a:solidFill>
              <a:srgbClr val="701B2E"/>
            </a:solidFill>
            <a:ln w="19050" cap="sq">
              <a:solidFill>
                <a:srgbClr val="FFFFFF"/>
              </a:solidFill>
              <a:prstDash val="solid"/>
              <a:miter/>
            </a:ln>
          </p:spPr>
        </p:sp>
        <p:sp>
          <p:nvSpPr>
            <p:cNvPr name="TextBox 25" id="25"/>
            <p:cNvSpPr txBox="true"/>
            <p:nvPr/>
          </p:nvSpPr>
          <p:spPr>
            <a:xfrm>
              <a:off x="0" y="-28575"/>
              <a:ext cx="826275" cy="183616"/>
            </a:xfrm>
            <a:prstGeom prst="rect">
              <a:avLst/>
            </a:prstGeom>
          </p:spPr>
          <p:txBody>
            <a:bodyPr anchor="ctr" rtlCol="false" tIns="0" lIns="0" bIns="0" rIns="0"/>
            <a:lstStyle/>
            <a:p>
              <a:pPr algn="ctr" marL="0" indent="0" lvl="0">
                <a:lnSpc>
                  <a:spcPts val="2435"/>
                </a:lnSpc>
                <a:spcBef>
                  <a:spcPct val="0"/>
                </a:spcBef>
              </a:pPr>
              <a:r>
                <a:rPr lang="en-US" sz="1739" spc="12">
                  <a:solidFill>
                    <a:srgbClr val="F5FFF5"/>
                  </a:solidFill>
                  <a:latin typeface="Della Respira"/>
                  <a:ea typeface="Della Respira"/>
                  <a:cs typeface="Della Respira"/>
                  <a:sym typeface="Della Respira"/>
                </a:rPr>
                <a:t>Phase</a:t>
              </a:r>
              <a:r>
                <a:rPr lang="en-US" b="true" sz="1739" spc="12" strike="noStrike" u="none">
                  <a:solidFill>
                    <a:srgbClr val="F5FFF5"/>
                  </a:solidFill>
                  <a:latin typeface="Della Respira"/>
                  <a:ea typeface="Della Respira"/>
                  <a:cs typeface="Della Respira"/>
                  <a:sym typeface="Della Respira"/>
                </a:rPr>
                <a:t> 02</a:t>
              </a:r>
            </a:p>
          </p:txBody>
        </p:sp>
      </p:grpSp>
      <p:grpSp>
        <p:nvGrpSpPr>
          <p:cNvPr name="Group 26" id="26"/>
          <p:cNvGrpSpPr/>
          <p:nvPr/>
        </p:nvGrpSpPr>
        <p:grpSpPr>
          <a:xfrm rot="0">
            <a:off x="1558511" y="5756551"/>
            <a:ext cx="2279137" cy="427655"/>
            <a:chOff x="0" y="0"/>
            <a:chExt cx="826275" cy="155041"/>
          </a:xfrm>
        </p:grpSpPr>
        <p:sp>
          <p:nvSpPr>
            <p:cNvPr name="Freeform 27" id="27"/>
            <p:cNvSpPr/>
            <p:nvPr/>
          </p:nvSpPr>
          <p:spPr>
            <a:xfrm flipH="false" flipV="false" rot="0">
              <a:off x="0" y="0"/>
              <a:ext cx="826276" cy="155041"/>
            </a:xfrm>
            <a:custGeom>
              <a:avLst/>
              <a:gdLst/>
              <a:ahLst/>
              <a:cxnLst/>
              <a:rect r="r" b="b" t="t" l="l"/>
              <a:pathLst>
                <a:path h="155041" w="826276">
                  <a:moveTo>
                    <a:pt x="50953" y="0"/>
                  </a:moveTo>
                  <a:lnTo>
                    <a:pt x="775323" y="0"/>
                  </a:lnTo>
                  <a:cubicBezTo>
                    <a:pt x="803463" y="0"/>
                    <a:pt x="826276" y="22812"/>
                    <a:pt x="826276" y="50953"/>
                  </a:cubicBezTo>
                  <a:lnTo>
                    <a:pt x="826276" y="104088"/>
                  </a:lnTo>
                  <a:cubicBezTo>
                    <a:pt x="826276" y="117602"/>
                    <a:pt x="820907" y="130562"/>
                    <a:pt x="811352" y="140118"/>
                  </a:cubicBezTo>
                  <a:cubicBezTo>
                    <a:pt x="801796" y="149673"/>
                    <a:pt x="788836" y="155041"/>
                    <a:pt x="775323" y="155041"/>
                  </a:cubicBezTo>
                  <a:lnTo>
                    <a:pt x="50953" y="155041"/>
                  </a:lnTo>
                  <a:cubicBezTo>
                    <a:pt x="37439" y="155041"/>
                    <a:pt x="24479" y="149673"/>
                    <a:pt x="14924" y="140118"/>
                  </a:cubicBezTo>
                  <a:cubicBezTo>
                    <a:pt x="5368" y="130562"/>
                    <a:pt x="0" y="117602"/>
                    <a:pt x="0" y="104088"/>
                  </a:cubicBezTo>
                  <a:lnTo>
                    <a:pt x="0" y="50953"/>
                  </a:lnTo>
                  <a:cubicBezTo>
                    <a:pt x="0" y="37439"/>
                    <a:pt x="5368" y="24479"/>
                    <a:pt x="14924" y="14924"/>
                  </a:cubicBezTo>
                  <a:cubicBezTo>
                    <a:pt x="24479" y="5368"/>
                    <a:pt x="37439" y="0"/>
                    <a:pt x="50953" y="0"/>
                  </a:cubicBezTo>
                  <a:close/>
                </a:path>
              </a:pathLst>
            </a:custGeom>
            <a:solidFill>
              <a:srgbClr val="701B2E"/>
            </a:solidFill>
            <a:ln w="19050" cap="sq">
              <a:solidFill>
                <a:srgbClr val="FFFFFF"/>
              </a:solidFill>
              <a:prstDash val="solid"/>
              <a:miter/>
            </a:ln>
          </p:spPr>
        </p:sp>
        <p:sp>
          <p:nvSpPr>
            <p:cNvPr name="TextBox 28" id="28"/>
            <p:cNvSpPr txBox="true"/>
            <p:nvPr/>
          </p:nvSpPr>
          <p:spPr>
            <a:xfrm>
              <a:off x="0" y="-28575"/>
              <a:ext cx="826275" cy="183616"/>
            </a:xfrm>
            <a:prstGeom prst="rect">
              <a:avLst/>
            </a:prstGeom>
          </p:spPr>
          <p:txBody>
            <a:bodyPr anchor="ctr" rtlCol="false" tIns="0" lIns="0" bIns="0" rIns="0"/>
            <a:lstStyle/>
            <a:p>
              <a:pPr algn="ctr" marL="0" indent="0" lvl="0">
                <a:lnSpc>
                  <a:spcPts val="2435"/>
                </a:lnSpc>
                <a:spcBef>
                  <a:spcPct val="0"/>
                </a:spcBef>
              </a:pPr>
              <a:r>
                <a:rPr lang="en-US" sz="1739" spc="12">
                  <a:solidFill>
                    <a:srgbClr val="F5FFF5"/>
                  </a:solidFill>
                  <a:latin typeface="Della Respira"/>
                  <a:ea typeface="Della Respira"/>
                  <a:cs typeface="Della Respira"/>
                  <a:sym typeface="Della Respira"/>
                </a:rPr>
                <a:t>Phase</a:t>
              </a:r>
              <a:r>
                <a:rPr lang="en-US" b="true" sz="1739" spc="12" strike="noStrike" u="none">
                  <a:solidFill>
                    <a:srgbClr val="F5FFF5"/>
                  </a:solidFill>
                  <a:latin typeface="Della Respira"/>
                  <a:ea typeface="Della Respira"/>
                  <a:cs typeface="Della Respira"/>
                  <a:sym typeface="Della Respira"/>
                </a:rPr>
                <a:t> 01</a:t>
              </a:r>
            </a:p>
          </p:txBody>
        </p:sp>
      </p:grpSp>
      <p:grpSp>
        <p:nvGrpSpPr>
          <p:cNvPr name="Group 29" id="29"/>
          <p:cNvGrpSpPr/>
          <p:nvPr/>
        </p:nvGrpSpPr>
        <p:grpSpPr>
          <a:xfrm rot="0">
            <a:off x="14426390" y="5756551"/>
            <a:ext cx="2279137" cy="427655"/>
            <a:chOff x="0" y="0"/>
            <a:chExt cx="826275" cy="155041"/>
          </a:xfrm>
        </p:grpSpPr>
        <p:sp>
          <p:nvSpPr>
            <p:cNvPr name="Freeform 30" id="30"/>
            <p:cNvSpPr/>
            <p:nvPr/>
          </p:nvSpPr>
          <p:spPr>
            <a:xfrm flipH="false" flipV="false" rot="0">
              <a:off x="0" y="0"/>
              <a:ext cx="826276" cy="155041"/>
            </a:xfrm>
            <a:custGeom>
              <a:avLst/>
              <a:gdLst/>
              <a:ahLst/>
              <a:cxnLst/>
              <a:rect r="r" b="b" t="t" l="l"/>
              <a:pathLst>
                <a:path h="155041" w="826276">
                  <a:moveTo>
                    <a:pt x="50953" y="0"/>
                  </a:moveTo>
                  <a:lnTo>
                    <a:pt x="775323" y="0"/>
                  </a:lnTo>
                  <a:cubicBezTo>
                    <a:pt x="803463" y="0"/>
                    <a:pt x="826276" y="22812"/>
                    <a:pt x="826276" y="50953"/>
                  </a:cubicBezTo>
                  <a:lnTo>
                    <a:pt x="826276" y="104088"/>
                  </a:lnTo>
                  <a:cubicBezTo>
                    <a:pt x="826276" y="117602"/>
                    <a:pt x="820907" y="130562"/>
                    <a:pt x="811352" y="140118"/>
                  </a:cubicBezTo>
                  <a:cubicBezTo>
                    <a:pt x="801796" y="149673"/>
                    <a:pt x="788836" y="155041"/>
                    <a:pt x="775323" y="155041"/>
                  </a:cubicBezTo>
                  <a:lnTo>
                    <a:pt x="50953" y="155041"/>
                  </a:lnTo>
                  <a:cubicBezTo>
                    <a:pt x="37439" y="155041"/>
                    <a:pt x="24479" y="149673"/>
                    <a:pt x="14924" y="140118"/>
                  </a:cubicBezTo>
                  <a:cubicBezTo>
                    <a:pt x="5368" y="130562"/>
                    <a:pt x="0" y="117602"/>
                    <a:pt x="0" y="104088"/>
                  </a:cubicBezTo>
                  <a:lnTo>
                    <a:pt x="0" y="50953"/>
                  </a:lnTo>
                  <a:cubicBezTo>
                    <a:pt x="0" y="37439"/>
                    <a:pt x="5368" y="24479"/>
                    <a:pt x="14924" y="14924"/>
                  </a:cubicBezTo>
                  <a:cubicBezTo>
                    <a:pt x="24479" y="5368"/>
                    <a:pt x="37439" y="0"/>
                    <a:pt x="50953" y="0"/>
                  </a:cubicBezTo>
                  <a:close/>
                </a:path>
              </a:pathLst>
            </a:custGeom>
            <a:solidFill>
              <a:srgbClr val="701B2E"/>
            </a:solidFill>
            <a:ln w="19050" cap="sq">
              <a:solidFill>
                <a:srgbClr val="FFFFFF"/>
              </a:solidFill>
              <a:prstDash val="solid"/>
              <a:miter/>
            </a:ln>
          </p:spPr>
        </p:sp>
        <p:sp>
          <p:nvSpPr>
            <p:cNvPr name="TextBox 31" id="31"/>
            <p:cNvSpPr txBox="true"/>
            <p:nvPr/>
          </p:nvSpPr>
          <p:spPr>
            <a:xfrm>
              <a:off x="0" y="-28575"/>
              <a:ext cx="826275" cy="183616"/>
            </a:xfrm>
            <a:prstGeom prst="rect">
              <a:avLst/>
            </a:prstGeom>
          </p:spPr>
          <p:txBody>
            <a:bodyPr anchor="ctr" rtlCol="false" tIns="0" lIns="0" bIns="0" rIns="0"/>
            <a:lstStyle/>
            <a:p>
              <a:pPr algn="ctr" marL="0" indent="0" lvl="0">
                <a:lnSpc>
                  <a:spcPts val="2435"/>
                </a:lnSpc>
                <a:spcBef>
                  <a:spcPct val="0"/>
                </a:spcBef>
              </a:pPr>
              <a:r>
                <a:rPr lang="en-US" sz="1739" spc="12">
                  <a:solidFill>
                    <a:srgbClr val="F5FFF5"/>
                  </a:solidFill>
                  <a:latin typeface="Della Respira"/>
                  <a:ea typeface="Della Respira"/>
                  <a:cs typeface="Della Respira"/>
                  <a:sym typeface="Della Respira"/>
                </a:rPr>
                <a:t>Phase</a:t>
              </a:r>
              <a:r>
                <a:rPr lang="en-US" b="true" sz="1739" spc="12" strike="noStrike" u="none">
                  <a:solidFill>
                    <a:srgbClr val="F5FFF5"/>
                  </a:solidFill>
                  <a:latin typeface="Della Respira"/>
                  <a:ea typeface="Della Respira"/>
                  <a:cs typeface="Della Respira"/>
                  <a:sym typeface="Della Respira"/>
                </a:rPr>
                <a:t> 04</a:t>
              </a:r>
            </a:p>
          </p:txBody>
        </p:sp>
      </p:grpSp>
      <p:grpSp>
        <p:nvGrpSpPr>
          <p:cNvPr name="Group 32" id="32"/>
          <p:cNvGrpSpPr/>
          <p:nvPr/>
        </p:nvGrpSpPr>
        <p:grpSpPr>
          <a:xfrm rot="0">
            <a:off x="10141512" y="5756551"/>
            <a:ext cx="2279137" cy="427655"/>
            <a:chOff x="0" y="0"/>
            <a:chExt cx="826275" cy="155041"/>
          </a:xfrm>
        </p:grpSpPr>
        <p:sp>
          <p:nvSpPr>
            <p:cNvPr name="Freeform 33" id="33"/>
            <p:cNvSpPr/>
            <p:nvPr/>
          </p:nvSpPr>
          <p:spPr>
            <a:xfrm flipH="false" flipV="false" rot="0">
              <a:off x="0" y="0"/>
              <a:ext cx="826276" cy="155041"/>
            </a:xfrm>
            <a:custGeom>
              <a:avLst/>
              <a:gdLst/>
              <a:ahLst/>
              <a:cxnLst/>
              <a:rect r="r" b="b" t="t" l="l"/>
              <a:pathLst>
                <a:path h="155041" w="826276">
                  <a:moveTo>
                    <a:pt x="50953" y="0"/>
                  </a:moveTo>
                  <a:lnTo>
                    <a:pt x="775323" y="0"/>
                  </a:lnTo>
                  <a:cubicBezTo>
                    <a:pt x="803463" y="0"/>
                    <a:pt x="826276" y="22812"/>
                    <a:pt x="826276" y="50953"/>
                  </a:cubicBezTo>
                  <a:lnTo>
                    <a:pt x="826276" y="104088"/>
                  </a:lnTo>
                  <a:cubicBezTo>
                    <a:pt x="826276" y="117602"/>
                    <a:pt x="820907" y="130562"/>
                    <a:pt x="811352" y="140118"/>
                  </a:cubicBezTo>
                  <a:cubicBezTo>
                    <a:pt x="801796" y="149673"/>
                    <a:pt x="788836" y="155041"/>
                    <a:pt x="775323" y="155041"/>
                  </a:cubicBezTo>
                  <a:lnTo>
                    <a:pt x="50953" y="155041"/>
                  </a:lnTo>
                  <a:cubicBezTo>
                    <a:pt x="37439" y="155041"/>
                    <a:pt x="24479" y="149673"/>
                    <a:pt x="14924" y="140118"/>
                  </a:cubicBezTo>
                  <a:cubicBezTo>
                    <a:pt x="5368" y="130562"/>
                    <a:pt x="0" y="117602"/>
                    <a:pt x="0" y="104088"/>
                  </a:cubicBezTo>
                  <a:lnTo>
                    <a:pt x="0" y="50953"/>
                  </a:lnTo>
                  <a:cubicBezTo>
                    <a:pt x="0" y="37439"/>
                    <a:pt x="5368" y="24479"/>
                    <a:pt x="14924" y="14924"/>
                  </a:cubicBezTo>
                  <a:cubicBezTo>
                    <a:pt x="24479" y="5368"/>
                    <a:pt x="37439" y="0"/>
                    <a:pt x="50953" y="0"/>
                  </a:cubicBezTo>
                  <a:close/>
                </a:path>
              </a:pathLst>
            </a:custGeom>
            <a:solidFill>
              <a:srgbClr val="701B2E"/>
            </a:solidFill>
            <a:ln w="19050" cap="sq">
              <a:solidFill>
                <a:srgbClr val="FFFFFF"/>
              </a:solidFill>
              <a:prstDash val="solid"/>
              <a:miter/>
            </a:ln>
          </p:spPr>
        </p:sp>
        <p:sp>
          <p:nvSpPr>
            <p:cNvPr name="TextBox 34" id="34"/>
            <p:cNvSpPr txBox="true"/>
            <p:nvPr/>
          </p:nvSpPr>
          <p:spPr>
            <a:xfrm>
              <a:off x="0" y="-28575"/>
              <a:ext cx="826275" cy="183616"/>
            </a:xfrm>
            <a:prstGeom prst="rect">
              <a:avLst/>
            </a:prstGeom>
          </p:spPr>
          <p:txBody>
            <a:bodyPr anchor="ctr" rtlCol="false" tIns="0" lIns="0" bIns="0" rIns="0"/>
            <a:lstStyle/>
            <a:p>
              <a:pPr algn="ctr" marL="0" indent="0" lvl="0">
                <a:lnSpc>
                  <a:spcPts val="2435"/>
                </a:lnSpc>
                <a:spcBef>
                  <a:spcPct val="0"/>
                </a:spcBef>
              </a:pPr>
              <a:r>
                <a:rPr lang="en-US" sz="1739" spc="12">
                  <a:solidFill>
                    <a:srgbClr val="F5FFF5"/>
                  </a:solidFill>
                  <a:latin typeface="Della Respira"/>
                  <a:ea typeface="Della Respira"/>
                  <a:cs typeface="Della Respira"/>
                  <a:sym typeface="Della Respira"/>
                </a:rPr>
                <a:t>Phase</a:t>
              </a:r>
              <a:r>
                <a:rPr lang="en-US" b="true" sz="1739" spc="12" strike="noStrike" u="none">
                  <a:solidFill>
                    <a:srgbClr val="F5FFF5"/>
                  </a:solidFill>
                  <a:latin typeface="Della Respira"/>
                  <a:ea typeface="Della Respira"/>
                  <a:cs typeface="Della Respira"/>
                  <a:sym typeface="Della Respira"/>
                </a:rPr>
                <a:t> 03</a:t>
              </a:r>
            </a:p>
          </p:txBody>
        </p:sp>
      </p:grpSp>
      <p:grpSp>
        <p:nvGrpSpPr>
          <p:cNvPr name="Group 35" id="35"/>
          <p:cNvGrpSpPr/>
          <p:nvPr/>
        </p:nvGrpSpPr>
        <p:grpSpPr>
          <a:xfrm rot="0">
            <a:off x="-669797" y="9056330"/>
            <a:ext cx="19283275" cy="2564561"/>
            <a:chOff x="0" y="0"/>
            <a:chExt cx="5078723" cy="675440"/>
          </a:xfrm>
        </p:grpSpPr>
        <p:sp>
          <p:nvSpPr>
            <p:cNvPr name="Freeform 36" id="36"/>
            <p:cNvSpPr/>
            <p:nvPr/>
          </p:nvSpPr>
          <p:spPr>
            <a:xfrm flipH="false" flipV="false" rot="0">
              <a:off x="0" y="0"/>
              <a:ext cx="5078723" cy="675440"/>
            </a:xfrm>
            <a:custGeom>
              <a:avLst/>
              <a:gdLst/>
              <a:ahLst/>
              <a:cxnLst/>
              <a:rect r="r" b="b" t="t" l="l"/>
              <a:pathLst>
                <a:path h="675440" w="5078723">
                  <a:moveTo>
                    <a:pt x="0" y="0"/>
                  </a:moveTo>
                  <a:lnTo>
                    <a:pt x="5078723" y="0"/>
                  </a:lnTo>
                  <a:lnTo>
                    <a:pt x="5078723" y="675440"/>
                  </a:lnTo>
                  <a:lnTo>
                    <a:pt x="0" y="675440"/>
                  </a:lnTo>
                  <a:close/>
                </a:path>
              </a:pathLst>
            </a:custGeom>
            <a:solidFill>
              <a:srgbClr val="701B2E"/>
            </a:solidFill>
          </p:spPr>
        </p:sp>
        <p:sp>
          <p:nvSpPr>
            <p:cNvPr name="TextBox 37" id="37"/>
            <p:cNvSpPr txBox="true"/>
            <p:nvPr/>
          </p:nvSpPr>
          <p:spPr>
            <a:xfrm>
              <a:off x="0" y="-123825"/>
              <a:ext cx="5078723" cy="799265"/>
            </a:xfrm>
            <a:prstGeom prst="rect">
              <a:avLst/>
            </a:prstGeom>
          </p:spPr>
          <p:txBody>
            <a:bodyPr anchor="ctr" rtlCol="false" tIns="50800" lIns="50800" bIns="50800" rIns="50800"/>
            <a:lstStyle/>
            <a:p>
              <a:pPr algn="l" marL="0" indent="0" lvl="0">
                <a:lnSpc>
                  <a:spcPts val="9590"/>
                </a:lnSpc>
                <a:spcBef>
                  <a:spcPct val="0"/>
                </a:spcBef>
              </a:pPr>
            </a:p>
          </p:txBody>
        </p:sp>
      </p:grpSp>
      <p:sp>
        <p:nvSpPr>
          <p:cNvPr name="TextBox 38" id="38"/>
          <p:cNvSpPr txBox="true"/>
          <p:nvPr/>
        </p:nvSpPr>
        <p:spPr>
          <a:xfrm rot="0">
            <a:off x="5244645" y="6263200"/>
            <a:ext cx="3512098" cy="1943553"/>
          </a:xfrm>
          <a:prstGeom prst="rect">
            <a:avLst/>
          </a:prstGeom>
        </p:spPr>
        <p:txBody>
          <a:bodyPr anchor="t" rtlCol="false" tIns="0" lIns="0" bIns="0" rIns="0">
            <a:spAutoFit/>
          </a:bodyPr>
          <a:lstStyle/>
          <a:p>
            <a:pPr algn="ctr" marL="0" indent="0" lvl="0">
              <a:lnSpc>
                <a:spcPts val="2600"/>
              </a:lnSpc>
              <a:spcBef>
                <a:spcPct val="0"/>
              </a:spcBef>
            </a:pPr>
            <a:r>
              <a:rPr lang="en-US" sz="1857" spc="13">
                <a:solidFill>
                  <a:srgbClr val="F5FFF5"/>
                </a:solidFill>
                <a:latin typeface="Della Respira"/>
                <a:ea typeface="Della Respira"/>
                <a:cs typeface="Della Respira"/>
                <a:sym typeface="Della Respira"/>
              </a:rPr>
              <a:t>We design the search engine architecture, focusing on user-friendly interfaces, local data storage, and advanced algorithms for privacy-preserving personalization.</a:t>
            </a:r>
          </a:p>
        </p:txBody>
      </p:sp>
      <p:sp>
        <p:nvSpPr>
          <p:cNvPr name="TextBox 39" id="39"/>
          <p:cNvSpPr txBox="true"/>
          <p:nvPr/>
        </p:nvSpPr>
        <p:spPr>
          <a:xfrm rot="0">
            <a:off x="1081386" y="6263200"/>
            <a:ext cx="3262205" cy="1943553"/>
          </a:xfrm>
          <a:prstGeom prst="rect">
            <a:avLst/>
          </a:prstGeom>
        </p:spPr>
        <p:txBody>
          <a:bodyPr anchor="t" rtlCol="false" tIns="0" lIns="0" bIns="0" rIns="0">
            <a:spAutoFit/>
          </a:bodyPr>
          <a:lstStyle/>
          <a:p>
            <a:pPr algn="ctr" marL="0" indent="0" lvl="0">
              <a:lnSpc>
                <a:spcPts val="2600"/>
              </a:lnSpc>
              <a:spcBef>
                <a:spcPct val="0"/>
              </a:spcBef>
            </a:pPr>
            <a:r>
              <a:rPr lang="en-US" sz="1857" spc="13">
                <a:solidFill>
                  <a:srgbClr val="F5FFF5"/>
                </a:solidFill>
                <a:latin typeface="Della Respira"/>
                <a:ea typeface="Della Respira"/>
                <a:cs typeface="Della Respira"/>
                <a:sym typeface="Della Respira"/>
              </a:rPr>
              <a:t>We conduct comprehensive research on existing privacy tools, user preferences, and AI governance frameworks to identify key gaps and opportunities.</a:t>
            </a:r>
          </a:p>
        </p:txBody>
      </p:sp>
      <p:sp>
        <p:nvSpPr>
          <p:cNvPr name="TextBox 40" id="40"/>
          <p:cNvSpPr txBox="true"/>
          <p:nvPr/>
        </p:nvSpPr>
        <p:spPr>
          <a:xfrm rot="0">
            <a:off x="9595813" y="6263200"/>
            <a:ext cx="3389640" cy="1943553"/>
          </a:xfrm>
          <a:prstGeom prst="rect">
            <a:avLst/>
          </a:prstGeom>
        </p:spPr>
        <p:txBody>
          <a:bodyPr anchor="t" rtlCol="false" tIns="0" lIns="0" bIns="0" rIns="0">
            <a:spAutoFit/>
          </a:bodyPr>
          <a:lstStyle/>
          <a:p>
            <a:pPr algn="ctr" marL="0" indent="0" lvl="0">
              <a:lnSpc>
                <a:spcPts val="2600"/>
              </a:lnSpc>
              <a:spcBef>
                <a:spcPct val="0"/>
              </a:spcBef>
            </a:pPr>
            <a:r>
              <a:rPr lang="en-US" sz="1857" spc="13">
                <a:solidFill>
                  <a:srgbClr val="F5FFF5"/>
                </a:solidFill>
                <a:latin typeface="Della Respira"/>
                <a:ea typeface="Della Respira"/>
                <a:cs typeface="Della Respira"/>
                <a:sym typeface="Della Respira"/>
              </a:rPr>
              <a:t>We implement the search engine prototype, rigorously testing its functionality, privacy features, and user experience through feedback and iterative improvements.</a:t>
            </a:r>
          </a:p>
        </p:txBody>
      </p:sp>
      <p:sp>
        <p:nvSpPr>
          <p:cNvPr name="TextBox 41" id="41"/>
          <p:cNvSpPr txBox="true"/>
          <p:nvPr/>
        </p:nvSpPr>
        <p:spPr>
          <a:xfrm rot="0">
            <a:off x="13944408" y="6263200"/>
            <a:ext cx="3262205" cy="1619703"/>
          </a:xfrm>
          <a:prstGeom prst="rect">
            <a:avLst/>
          </a:prstGeom>
        </p:spPr>
        <p:txBody>
          <a:bodyPr anchor="t" rtlCol="false" tIns="0" lIns="0" bIns="0" rIns="0">
            <a:spAutoFit/>
          </a:bodyPr>
          <a:lstStyle/>
          <a:p>
            <a:pPr algn="ctr" marL="0" indent="0" lvl="0">
              <a:lnSpc>
                <a:spcPts val="2600"/>
              </a:lnSpc>
              <a:spcBef>
                <a:spcPct val="0"/>
              </a:spcBef>
            </a:pPr>
            <a:r>
              <a:rPr lang="en-US" sz="1857" spc="13">
                <a:solidFill>
                  <a:srgbClr val="F5FFF5"/>
                </a:solidFill>
                <a:latin typeface="Della Respira"/>
                <a:ea typeface="Della Respira"/>
                <a:cs typeface="Della Respira"/>
                <a:sym typeface="Della Respira"/>
              </a:rPr>
              <a:t>We prepare for the official launch of the search engine, ensuring robust security measures and effective user support systems are in place.</a:t>
            </a:r>
          </a:p>
        </p:txBody>
      </p:sp>
      <p:sp>
        <p:nvSpPr>
          <p:cNvPr name="TextBox 42" id="42"/>
          <p:cNvSpPr txBox="true"/>
          <p:nvPr/>
        </p:nvSpPr>
        <p:spPr>
          <a:xfrm rot="0">
            <a:off x="1028700" y="1639706"/>
            <a:ext cx="6173489" cy="1111728"/>
          </a:xfrm>
          <a:prstGeom prst="rect">
            <a:avLst/>
          </a:prstGeom>
        </p:spPr>
        <p:txBody>
          <a:bodyPr anchor="t" rtlCol="false" tIns="0" lIns="0" bIns="0" rIns="0">
            <a:spAutoFit/>
          </a:bodyPr>
          <a:lstStyle/>
          <a:p>
            <a:pPr algn="l" marL="0" indent="0" lvl="0">
              <a:lnSpc>
                <a:spcPts val="9147"/>
              </a:lnSpc>
              <a:spcBef>
                <a:spcPct val="0"/>
              </a:spcBef>
            </a:pPr>
            <a:r>
              <a:rPr lang="en-US" b="true" sz="6534" spc="209">
                <a:solidFill>
                  <a:srgbClr val="F5FFF5"/>
                </a:solidFill>
                <a:latin typeface="Black Mango Medium"/>
                <a:ea typeface="Black Mango Medium"/>
                <a:cs typeface="Black Mango Medium"/>
                <a:sym typeface="Black Mango Medium"/>
              </a:rPr>
              <a:t>Methodology</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39C4">
                <a:alpha val="100000"/>
              </a:srgbClr>
            </a:gs>
            <a:gs pos="50000">
              <a:srgbClr val="FF70D9">
                <a:alpha val="100000"/>
              </a:srgbClr>
            </a:gs>
            <a:gs pos="100000">
              <a:srgbClr val="FF7D70">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0" y="3669"/>
            <a:ext cx="18288000" cy="4581789"/>
            <a:chOff x="0" y="0"/>
            <a:chExt cx="4816593" cy="1206726"/>
          </a:xfrm>
        </p:grpSpPr>
        <p:sp>
          <p:nvSpPr>
            <p:cNvPr name="Freeform 3" id="3"/>
            <p:cNvSpPr/>
            <p:nvPr/>
          </p:nvSpPr>
          <p:spPr>
            <a:xfrm flipH="false" flipV="false" rot="0">
              <a:off x="0" y="0"/>
              <a:ext cx="4816592" cy="1206726"/>
            </a:xfrm>
            <a:custGeom>
              <a:avLst/>
              <a:gdLst/>
              <a:ahLst/>
              <a:cxnLst/>
              <a:rect r="r" b="b" t="t" l="l"/>
              <a:pathLst>
                <a:path h="1206726" w="4816592">
                  <a:moveTo>
                    <a:pt x="0" y="0"/>
                  </a:moveTo>
                  <a:lnTo>
                    <a:pt x="4816592" y="0"/>
                  </a:lnTo>
                  <a:lnTo>
                    <a:pt x="4816592" y="1206726"/>
                  </a:lnTo>
                  <a:lnTo>
                    <a:pt x="0" y="1206726"/>
                  </a:lnTo>
                  <a:close/>
                </a:path>
              </a:pathLst>
            </a:custGeom>
            <a:solidFill>
              <a:srgbClr val="701B2E">
                <a:alpha val="51765"/>
              </a:srgbClr>
            </a:solidFill>
          </p:spPr>
        </p:sp>
        <p:sp>
          <p:nvSpPr>
            <p:cNvPr name="TextBox 4" id="4"/>
            <p:cNvSpPr txBox="true"/>
            <p:nvPr/>
          </p:nvSpPr>
          <p:spPr>
            <a:xfrm>
              <a:off x="0" y="0"/>
              <a:ext cx="4816593" cy="1206726"/>
            </a:xfrm>
            <a:prstGeom prst="rect">
              <a:avLst/>
            </a:prstGeom>
          </p:spPr>
          <p:txBody>
            <a:bodyPr anchor="ctr" rtlCol="false" tIns="50800" lIns="50800" bIns="50800" rIns="50800"/>
            <a:lstStyle/>
            <a:p>
              <a:pPr algn="ctr">
                <a:lnSpc>
                  <a:spcPts val="2750"/>
                </a:lnSpc>
              </a:pPr>
            </a:p>
          </p:txBody>
        </p:sp>
      </p:grpSp>
      <p:sp>
        <p:nvSpPr>
          <p:cNvPr name="Freeform 5" id="5"/>
          <p:cNvSpPr/>
          <p:nvPr/>
        </p:nvSpPr>
        <p:spPr>
          <a:xfrm flipH="false" flipV="false" rot="0">
            <a:off x="-154307" y="-1520787"/>
            <a:ext cx="18442307" cy="6106245"/>
          </a:xfrm>
          <a:custGeom>
            <a:avLst/>
            <a:gdLst/>
            <a:ahLst/>
            <a:cxnLst/>
            <a:rect r="r" b="b" t="t" l="l"/>
            <a:pathLst>
              <a:path h="6106245" w="18442307">
                <a:moveTo>
                  <a:pt x="0" y="0"/>
                </a:moveTo>
                <a:lnTo>
                  <a:pt x="18442307" y="0"/>
                </a:lnTo>
                <a:lnTo>
                  <a:pt x="18442307" y="6106245"/>
                </a:lnTo>
                <a:lnTo>
                  <a:pt x="0" y="6106245"/>
                </a:lnTo>
                <a:lnTo>
                  <a:pt x="0" y="0"/>
                </a:lnTo>
                <a:close/>
              </a:path>
            </a:pathLst>
          </a:custGeom>
          <a:blipFill>
            <a:blip r:embed="rId2">
              <a:alphaModFix amt="54000"/>
            </a:blip>
            <a:stretch>
              <a:fillRect l="0" t="-32973" r="0" b="-67746"/>
            </a:stretch>
          </a:blipFill>
        </p:spPr>
      </p:sp>
      <p:sp>
        <p:nvSpPr>
          <p:cNvPr name="Freeform 6" id="6"/>
          <p:cNvSpPr/>
          <p:nvPr/>
        </p:nvSpPr>
        <p:spPr>
          <a:xfrm flipH="true" flipV="true" rot="0">
            <a:off x="308716" y="373610"/>
            <a:ext cx="2634523" cy="3604448"/>
          </a:xfrm>
          <a:custGeom>
            <a:avLst/>
            <a:gdLst/>
            <a:ahLst/>
            <a:cxnLst/>
            <a:rect r="r" b="b" t="t" l="l"/>
            <a:pathLst>
              <a:path h="3604448" w="2634523">
                <a:moveTo>
                  <a:pt x="2634523" y="3604448"/>
                </a:moveTo>
                <a:lnTo>
                  <a:pt x="0" y="3604448"/>
                </a:lnTo>
                <a:lnTo>
                  <a:pt x="0" y="0"/>
                </a:lnTo>
                <a:lnTo>
                  <a:pt x="2634523" y="0"/>
                </a:lnTo>
                <a:lnTo>
                  <a:pt x="2634523" y="360444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067593" y="6087599"/>
            <a:ext cx="2815174" cy="3851607"/>
          </a:xfrm>
          <a:custGeom>
            <a:avLst/>
            <a:gdLst/>
            <a:ahLst/>
            <a:cxnLst/>
            <a:rect r="r" b="b" t="t" l="l"/>
            <a:pathLst>
              <a:path h="3851607" w="2815174">
                <a:moveTo>
                  <a:pt x="0" y="0"/>
                </a:moveTo>
                <a:lnTo>
                  <a:pt x="2815174" y="0"/>
                </a:lnTo>
                <a:lnTo>
                  <a:pt x="2815174" y="3851607"/>
                </a:lnTo>
                <a:lnTo>
                  <a:pt x="0" y="38516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3106445" y="3213138"/>
            <a:ext cx="12075111" cy="5154358"/>
            <a:chOff x="0" y="0"/>
            <a:chExt cx="3180276" cy="1357526"/>
          </a:xfrm>
        </p:grpSpPr>
        <p:sp>
          <p:nvSpPr>
            <p:cNvPr name="Freeform 9" id="9"/>
            <p:cNvSpPr/>
            <p:nvPr/>
          </p:nvSpPr>
          <p:spPr>
            <a:xfrm flipH="false" flipV="false" rot="0">
              <a:off x="0" y="0"/>
              <a:ext cx="3180276" cy="1357526"/>
            </a:xfrm>
            <a:custGeom>
              <a:avLst/>
              <a:gdLst/>
              <a:ahLst/>
              <a:cxnLst/>
              <a:rect r="r" b="b" t="t" l="l"/>
              <a:pathLst>
                <a:path h="1357526" w="3180276">
                  <a:moveTo>
                    <a:pt x="27569" y="0"/>
                  </a:moveTo>
                  <a:lnTo>
                    <a:pt x="3152707" y="0"/>
                  </a:lnTo>
                  <a:cubicBezTo>
                    <a:pt x="3167933" y="0"/>
                    <a:pt x="3180276" y="12343"/>
                    <a:pt x="3180276" y="27569"/>
                  </a:cubicBezTo>
                  <a:lnTo>
                    <a:pt x="3180276" y="1329957"/>
                  </a:lnTo>
                  <a:cubicBezTo>
                    <a:pt x="3180276" y="1345183"/>
                    <a:pt x="3167933" y="1357526"/>
                    <a:pt x="3152707" y="1357526"/>
                  </a:cubicBezTo>
                  <a:lnTo>
                    <a:pt x="27569" y="1357526"/>
                  </a:lnTo>
                  <a:cubicBezTo>
                    <a:pt x="20257" y="1357526"/>
                    <a:pt x="13245" y="1354622"/>
                    <a:pt x="8075" y="1349451"/>
                  </a:cubicBezTo>
                  <a:cubicBezTo>
                    <a:pt x="2905" y="1344281"/>
                    <a:pt x="0" y="1337269"/>
                    <a:pt x="0" y="1329957"/>
                  </a:cubicBezTo>
                  <a:lnTo>
                    <a:pt x="0" y="27569"/>
                  </a:lnTo>
                  <a:cubicBezTo>
                    <a:pt x="0" y="12343"/>
                    <a:pt x="12343" y="0"/>
                    <a:pt x="27569" y="0"/>
                  </a:cubicBezTo>
                  <a:close/>
                </a:path>
              </a:pathLst>
            </a:custGeom>
            <a:solidFill>
              <a:srgbClr val="2B645C"/>
            </a:solidFill>
            <a:ln w="19050" cap="rnd">
              <a:solidFill>
                <a:srgbClr val="FFFFFF"/>
              </a:solidFill>
              <a:prstDash val="solid"/>
              <a:round/>
            </a:ln>
          </p:spPr>
        </p:sp>
        <p:sp>
          <p:nvSpPr>
            <p:cNvPr name="TextBox 10" id="10"/>
            <p:cNvSpPr txBox="true"/>
            <p:nvPr/>
          </p:nvSpPr>
          <p:spPr>
            <a:xfrm>
              <a:off x="0" y="0"/>
              <a:ext cx="3180276" cy="1357526"/>
            </a:xfrm>
            <a:prstGeom prst="rect">
              <a:avLst/>
            </a:prstGeom>
          </p:spPr>
          <p:txBody>
            <a:bodyPr anchor="ctr" rtlCol="false" tIns="50800" lIns="50800" bIns="50800" rIns="50800"/>
            <a:lstStyle/>
            <a:p>
              <a:pPr algn="ctr" marL="0" indent="0" lvl="0">
                <a:lnSpc>
                  <a:spcPts val="2750"/>
                </a:lnSpc>
                <a:spcBef>
                  <a:spcPct val="0"/>
                </a:spcBef>
              </a:pPr>
            </a:p>
          </p:txBody>
        </p:sp>
      </p:grpSp>
      <p:sp>
        <p:nvSpPr>
          <p:cNvPr name="Freeform 11" id="11"/>
          <p:cNvSpPr/>
          <p:nvPr/>
        </p:nvSpPr>
        <p:spPr>
          <a:xfrm flipH="false" flipV="false" rot="0">
            <a:off x="4165602" y="3548106"/>
            <a:ext cx="2093382" cy="2093382"/>
          </a:xfrm>
          <a:custGeom>
            <a:avLst/>
            <a:gdLst/>
            <a:ahLst/>
            <a:cxnLst/>
            <a:rect r="r" b="b" t="t" l="l"/>
            <a:pathLst>
              <a:path h="2093382" w="2093382">
                <a:moveTo>
                  <a:pt x="0" y="0"/>
                </a:moveTo>
                <a:lnTo>
                  <a:pt x="2093382" y="0"/>
                </a:lnTo>
                <a:lnTo>
                  <a:pt x="2093382" y="2093382"/>
                </a:lnTo>
                <a:lnTo>
                  <a:pt x="0" y="20933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2" id="12"/>
          <p:cNvSpPr/>
          <p:nvPr/>
        </p:nvSpPr>
        <p:spPr>
          <a:xfrm flipH="false" flipV="false" rot="0">
            <a:off x="8097309" y="3548106"/>
            <a:ext cx="2093382" cy="2093382"/>
          </a:xfrm>
          <a:custGeom>
            <a:avLst/>
            <a:gdLst/>
            <a:ahLst/>
            <a:cxnLst/>
            <a:rect r="r" b="b" t="t" l="l"/>
            <a:pathLst>
              <a:path h="2093382" w="2093382">
                <a:moveTo>
                  <a:pt x="0" y="0"/>
                </a:moveTo>
                <a:lnTo>
                  <a:pt x="2093382" y="0"/>
                </a:lnTo>
                <a:lnTo>
                  <a:pt x="2093382" y="2093382"/>
                </a:lnTo>
                <a:lnTo>
                  <a:pt x="0" y="20933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3" id="13"/>
          <p:cNvSpPr/>
          <p:nvPr/>
        </p:nvSpPr>
        <p:spPr>
          <a:xfrm flipH="false" flipV="false" rot="0">
            <a:off x="12028765" y="3548106"/>
            <a:ext cx="2093382" cy="2093382"/>
          </a:xfrm>
          <a:custGeom>
            <a:avLst/>
            <a:gdLst/>
            <a:ahLst/>
            <a:cxnLst/>
            <a:rect r="r" b="b" t="t" l="l"/>
            <a:pathLst>
              <a:path h="2093382" w="2093382">
                <a:moveTo>
                  <a:pt x="0" y="0"/>
                </a:moveTo>
                <a:lnTo>
                  <a:pt x="2093382" y="0"/>
                </a:lnTo>
                <a:lnTo>
                  <a:pt x="2093382" y="2093382"/>
                </a:lnTo>
                <a:lnTo>
                  <a:pt x="0" y="20933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14" id="14"/>
          <p:cNvSpPr txBox="true"/>
          <p:nvPr/>
        </p:nvSpPr>
        <p:spPr>
          <a:xfrm rot="0">
            <a:off x="4685190" y="1235116"/>
            <a:ext cx="8860627" cy="1358897"/>
          </a:xfrm>
          <a:prstGeom prst="rect">
            <a:avLst/>
          </a:prstGeom>
        </p:spPr>
        <p:txBody>
          <a:bodyPr anchor="t" rtlCol="false" tIns="0" lIns="0" bIns="0" rIns="0">
            <a:spAutoFit/>
          </a:bodyPr>
          <a:lstStyle/>
          <a:p>
            <a:pPr algn="ctr" marL="0" indent="0" lvl="0">
              <a:lnSpc>
                <a:spcPts val="11187"/>
              </a:lnSpc>
              <a:spcBef>
                <a:spcPct val="0"/>
              </a:spcBef>
            </a:pPr>
            <a:r>
              <a:rPr lang="en-US" b="true" sz="7991" spc="255">
                <a:solidFill>
                  <a:srgbClr val="F5FFF5"/>
                </a:solidFill>
                <a:latin typeface="Black Mango Medium"/>
                <a:ea typeface="Black Mango Medium"/>
                <a:cs typeface="Black Mango Medium"/>
                <a:sym typeface="Black Mango Medium"/>
              </a:rPr>
              <a:t>Implemnetation </a:t>
            </a:r>
          </a:p>
        </p:txBody>
      </p:sp>
      <p:sp>
        <p:nvSpPr>
          <p:cNvPr name="TextBox 15" id="15"/>
          <p:cNvSpPr txBox="true"/>
          <p:nvPr/>
        </p:nvSpPr>
        <p:spPr>
          <a:xfrm rot="0">
            <a:off x="11690024" y="5729819"/>
            <a:ext cx="2770865" cy="1747718"/>
          </a:xfrm>
          <a:prstGeom prst="rect">
            <a:avLst/>
          </a:prstGeom>
        </p:spPr>
        <p:txBody>
          <a:bodyPr anchor="t" rtlCol="false" tIns="0" lIns="0" bIns="0" rIns="0">
            <a:spAutoFit/>
          </a:bodyPr>
          <a:lstStyle/>
          <a:p>
            <a:pPr algn="ctr" marL="0" indent="0" lvl="0">
              <a:lnSpc>
                <a:spcPts val="2369"/>
              </a:lnSpc>
              <a:spcBef>
                <a:spcPct val="0"/>
              </a:spcBef>
            </a:pPr>
            <a:r>
              <a:rPr lang="en-US" sz="1692" spc="11">
                <a:solidFill>
                  <a:srgbClr val="F5FFF5"/>
                </a:solidFill>
                <a:latin typeface="Della Respira"/>
                <a:ea typeface="Della Respira"/>
                <a:cs typeface="Della Respira"/>
                <a:sym typeface="Della Respira"/>
              </a:rPr>
              <a:t>We are incorporating dynamic guardrails and end-to-end encryption, aligning with evolving global privacy frameworks to ensure consistent application.</a:t>
            </a:r>
          </a:p>
        </p:txBody>
      </p:sp>
      <p:sp>
        <p:nvSpPr>
          <p:cNvPr name="TextBox 16" id="16"/>
          <p:cNvSpPr txBox="true"/>
          <p:nvPr/>
        </p:nvSpPr>
        <p:spPr>
          <a:xfrm rot="0">
            <a:off x="4512134" y="3927215"/>
            <a:ext cx="1400319" cy="1201815"/>
          </a:xfrm>
          <a:prstGeom prst="rect">
            <a:avLst/>
          </a:prstGeom>
        </p:spPr>
        <p:txBody>
          <a:bodyPr anchor="t" rtlCol="false" tIns="0" lIns="0" bIns="0" rIns="0">
            <a:spAutoFit/>
          </a:bodyPr>
          <a:lstStyle/>
          <a:p>
            <a:pPr algn="ctr">
              <a:lnSpc>
                <a:spcPts val="9883"/>
              </a:lnSpc>
              <a:spcBef>
                <a:spcPct val="0"/>
              </a:spcBef>
            </a:pPr>
            <a:r>
              <a:rPr lang="en-US" b="true" sz="7059" spc="225">
                <a:solidFill>
                  <a:srgbClr val="2A443F"/>
                </a:solidFill>
                <a:latin typeface="Black Mango Medium"/>
                <a:ea typeface="Black Mango Medium"/>
                <a:cs typeface="Black Mango Medium"/>
                <a:sym typeface="Black Mango Medium"/>
              </a:rPr>
              <a:t>01</a:t>
            </a:r>
          </a:p>
        </p:txBody>
      </p:sp>
      <p:sp>
        <p:nvSpPr>
          <p:cNvPr name="TextBox 17" id="17"/>
          <p:cNvSpPr txBox="true"/>
          <p:nvPr/>
        </p:nvSpPr>
        <p:spPr>
          <a:xfrm rot="0">
            <a:off x="8443253" y="3876776"/>
            <a:ext cx="1400319" cy="1201815"/>
          </a:xfrm>
          <a:prstGeom prst="rect">
            <a:avLst/>
          </a:prstGeom>
        </p:spPr>
        <p:txBody>
          <a:bodyPr anchor="t" rtlCol="false" tIns="0" lIns="0" bIns="0" rIns="0">
            <a:spAutoFit/>
          </a:bodyPr>
          <a:lstStyle/>
          <a:p>
            <a:pPr algn="ctr">
              <a:lnSpc>
                <a:spcPts val="9883"/>
              </a:lnSpc>
              <a:spcBef>
                <a:spcPct val="0"/>
              </a:spcBef>
            </a:pPr>
            <a:r>
              <a:rPr lang="en-US" b="true" sz="7059" spc="225">
                <a:solidFill>
                  <a:srgbClr val="2A443F"/>
                </a:solidFill>
                <a:latin typeface="Black Mango Medium"/>
                <a:ea typeface="Black Mango Medium"/>
                <a:cs typeface="Black Mango Medium"/>
                <a:sym typeface="Black Mango Medium"/>
              </a:rPr>
              <a:t>02</a:t>
            </a:r>
          </a:p>
        </p:txBody>
      </p:sp>
      <p:sp>
        <p:nvSpPr>
          <p:cNvPr name="TextBox 18" id="18"/>
          <p:cNvSpPr txBox="true"/>
          <p:nvPr/>
        </p:nvSpPr>
        <p:spPr>
          <a:xfrm rot="0">
            <a:off x="12381190" y="3927215"/>
            <a:ext cx="1400319" cy="1201815"/>
          </a:xfrm>
          <a:prstGeom prst="rect">
            <a:avLst/>
          </a:prstGeom>
        </p:spPr>
        <p:txBody>
          <a:bodyPr anchor="t" rtlCol="false" tIns="0" lIns="0" bIns="0" rIns="0">
            <a:spAutoFit/>
          </a:bodyPr>
          <a:lstStyle/>
          <a:p>
            <a:pPr algn="ctr">
              <a:lnSpc>
                <a:spcPts val="9883"/>
              </a:lnSpc>
              <a:spcBef>
                <a:spcPct val="0"/>
              </a:spcBef>
            </a:pPr>
            <a:r>
              <a:rPr lang="en-US" b="true" sz="7059" spc="225">
                <a:solidFill>
                  <a:srgbClr val="2A443F"/>
                </a:solidFill>
                <a:latin typeface="Black Mango Medium"/>
                <a:ea typeface="Black Mango Medium"/>
                <a:cs typeface="Black Mango Medium"/>
                <a:sym typeface="Black Mango Medium"/>
              </a:rPr>
              <a:t>03</a:t>
            </a:r>
          </a:p>
        </p:txBody>
      </p:sp>
      <p:sp>
        <p:nvSpPr>
          <p:cNvPr name="TextBox 19" id="19"/>
          <p:cNvSpPr txBox="true"/>
          <p:nvPr/>
        </p:nvSpPr>
        <p:spPr>
          <a:xfrm rot="0">
            <a:off x="7758568" y="5729819"/>
            <a:ext cx="2770865" cy="2042993"/>
          </a:xfrm>
          <a:prstGeom prst="rect">
            <a:avLst/>
          </a:prstGeom>
        </p:spPr>
        <p:txBody>
          <a:bodyPr anchor="t" rtlCol="false" tIns="0" lIns="0" bIns="0" rIns="0">
            <a:spAutoFit/>
          </a:bodyPr>
          <a:lstStyle/>
          <a:p>
            <a:pPr algn="ctr" marL="0" indent="0" lvl="0">
              <a:lnSpc>
                <a:spcPts val="2369"/>
              </a:lnSpc>
              <a:spcBef>
                <a:spcPct val="0"/>
              </a:spcBef>
            </a:pPr>
            <a:r>
              <a:rPr lang="en-US" sz="1692" spc="11">
                <a:solidFill>
                  <a:srgbClr val="F5FFF5"/>
                </a:solidFill>
                <a:latin typeface="Della Respira"/>
                <a:ea typeface="Della Respira"/>
                <a:cs typeface="Della Respira"/>
                <a:sym typeface="Della Respira"/>
              </a:rPr>
              <a:t>Our advanced algorithms are providing personalized results without tracking, ensuring privacy while maintaining high relevance and quality of search outcomes.</a:t>
            </a:r>
          </a:p>
        </p:txBody>
      </p:sp>
      <p:sp>
        <p:nvSpPr>
          <p:cNvPr name="TextBox 20" id="20"/>
          <p:cNvSpPr txBox="true"/>
          <p:nvPr/>
        </p:nvSpPr>
        <p:spPr>
          <a:xfrm rot="0">
            <a:off x="3826861" y="5729819"/>
            <a:ext cx="2770865" cy="2042993"/>
          </a:xfrm>
          <a:prstGeom prst="rect">
            <a:avLst/>
          </a:prstGeom>
        </p:spPr>
        <p:txBody>
          <a:bodyPr anchor="t" rtlCol="false" tIns="0" lIns="0" bIns="0" rIns="0">
            <a:spAutoFit/>
          </a:bodyPr>
          <a:lstStyle/>
          <a:p>
            <a:pPr algn="ctr" marL="0" indent="0" lvl="0">
              <a:lnSpc>
                <a:spcPts val="2369"/>
              </a:lnSpc>
              <a:spcBef>
                <a:spcPct val="0"/>
              </a:spcBef>
            </a:pPr>
            <a:r>
              <a:rPr lang="en-US" sz="1692" spc="11">
                <a:solidFill>
                  <a:srgbClr val="F5FFF5"/>
                </a:solidFill>
                <a:latin typeface="Della Respira"/>
                <a:ea typeface="Della Respira"/>
                <a:cs typeface="Della Respira"/>
                <a:sym typeface="Della Respira"/>
              </a:rPr>
              <a:t>We are designing the search engine with simplified, local data storage and intuitive privacy settings, making privacy management accessible and easy for all users.</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701B2E"/>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5009438" cy="10287000"/>
            <a:chOff x="0" y="0"/>
            <a:chExt cx="2847340" cy="5847080"/>
          </a:xfrm>
        </p:grpSpPr>
        <p:sp>
          <p:nvSpPr>
            <p:cNvPr name="Freeform 3" id="3"/>
            <p:cNvSpPr/>
            <p:nvPr/>
          </p:nvSpPr>
          <p:spPr>
            <a:xfrm flipH="false" flipV="false" rot="0">
              <a:off x="0" y="0"/>
              <a:ext cx="2847340" cy="5847080"/>
            </a:xfrm>
            <a:custGeom>
              <a:avLst/>
              <a:gdLst/>
              <a:ahLst/>
              <a:cxnLst/>
              <a:rect r="r" b="b" t="t" l="l"/>
              <a:pathLst>
                <a:path h="5847080" w="2847340">
                  <a:moveTo>
                    <a:pt x="2847340" y="5847080"/>
                  </a:moveTo>
                  <a:lnTo>
                    <a:pt x="0" y="5847080"/>
                  </a:lnTo>
                  <a:lnTo>
                    <a:pt x="0" y="0"/>
                  </a:lnTo>
                  <a:lnTo>
                    <a:pt x="1280160" y="0"/>
                  </a:lnTo>
                  <a:cubicBezTo>
                    <a:pt x="2146300" y="0"/>
                    <a:pt x="2847340" y="702310"/>
                    <a:pt x="2847340" y="1567180"/>
                  </a:cubicBezTo>
                  <a:lnTo>
                    <a:pt x="2847340" y="5847080"/>
                  </a:lnTo>
                  <a:close/>
                </a:path>
              </a:pathLst>
            </a:custGeom>
            <a:blipFill>
              <a:blip r:embed="rId2"/>
              <a:stretch>
                <a:fillRect l="-104110" t="0" r="-104110" b="0"/>
              </a:stretch>
            </a:blipFill>
          </p:spPr>
        </p:sp>
      </p:grpSp>
      <p:grpSp>
        <p:nvGrpSpPr>
          <p:cNvPr name="Group 4" id="4"/>
          <p:cNvGrpSpPr/>
          <p:nvPr/>
        </p:nvGrpSpPr>
        <p:grpSpPr>
          <a:xfrm rot="0">
            <a:off x="4487707" y="2844694"/>
            <a:ext cx="1043463" cy="104346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701B2E"/>
            </a:solidFill>
            <a:ln w="19050" cap="sq">
              <a:solidFill>
                <a:srgbClr val="FFFFFF"/>
              </a:solidFill>
              <a:prstDash val="solid"/>
              <a:miter/>
            </a:ln>
          </p:spPr>
        </p:sp>
        <p:sp>
          <p:nvSpPr>
            <p:cNvPr name="TextBox 6" id="6"/>
            <p:cNvSpPr txBox="true"/>
            <p:nvPr/>
          </p:nvSpPr>
          <p:spPr>
            <a:xfrm>
              <a:off x="139700" y="139700"/>
              <a:ext cx="533400" cy="533400"/>
            </a:xfrm>
            <a:prstGeom prst="rect">
              <a:avLst/>
            </a:prstGeom>
          </p:spPr>
          <p:txBody>
            <a:bodyPr anchor="ctr" rtlCol="false" tIns="50800" lIns="50800" bIns="50800" rIns="50800"/>
            <a:lstStyle/>
            <a:p>
              <a:pPr algn="ctr" marL="0" indent="0" lvl="0">
                <a:lnSpc>
                  <a:spcPts val="2870"/>
                </a:lnSpc>
                <a:spcBef>
                  <a:spcPct val="0"/>
                </a:spcBef>
              </a:pPr>
              <a:r>
                <a:rPr lang="en-US" b="true" sz="2392" strike="noStrike" u="none">
                  <a:solidFill>
                    <a:srgbClr val="FFFFFF"/>
                  </a:solidFill>
                  <a:latin typeface="Della Respira"/>
                  <a:ea typeface="Della Respira"/>
                  <a:cs typeface="Della Respira"/>
                  <a:sym typeface="Della Respira"/>
                </a:rPr>
                <a:t>01</a:t>
              </a:r>
            </a:p>
          </p:txBody>
        </p:sp>
      </p:grpSp>
      <p:sp>
        <p:nvSpPr>
          <p:cNvPr name="TextBox 7" id="7"/>
          <p:cNvSpPr txBox="true"/>
          <p:nvPr/>
        </p:nvSpPr>
        <p:spPr>
          <a:xfrm rot="0">
            <a:off x="5424023" y="1473219"/>
            <a:ext cx="8950853" cy="1201815"/>
          </a:xfrm>
          <a:prstGeom prst="rect">
            <a:avLst/>
          </a:prstGeom>
        </p:spPr>
        <p:txBody>
          <a:bodyPr anchor="t" rtlCol="false" tIns="0" lIns="0" bIns="0" rIns="0">
            <a:spAutoFit/>
          </a:bodyPr>
          <a:lstStyle/>
          <a:p>
            <a:pPr algn="l">
              <a:lnSpc>
                <a:spcPts val="9883"/>
              </a:lnSpc>
              <a:spcBef>
                <a:spcPct val="0"/>
              </a:spcBef>
            </a:pPr>
            <a:r>
              <a:rPr lang="en-US" b="true" sz="7059" spc="225">
                <a:solidFill>
                  <a:srgbClr val="F5FFF5"/>
                </a:solidFill>
                <a:latin typeface="Black Mango Medium"/>
                <a:ea typeface="Black Mango Medium"/>
                <a:cs typeface="Black Mango Medium"/>
                <a:sym typeface="Black Mango Medium"/>
              </a:rPr>
              <a:t>Resources</a:t>
            </a:r>
          </a:p>
        </p:txBody>
      </p:sp>
      <p:sp>
        <p:nvSpPr>
          <p:cNvPr name="TextBox 8" id="8"/>
          <p:cNvSpPr txBox="true"/>
          <p:nvPr/>
        </p:nvSpPr>
        <p:spPr>
          <a:xfrm rot="0">
            <a:off x="5815942" y="3498566"/>
            <a:ext cx="8331530" cy="1000125"/>
          </a:xfrm>
          <a:prstGeom prst="rect">
            <a:avLst/>
          </a:prstGeom>
        </p:spPr>
        <p:txBody>
          <a:bodyPr anchor="t" rtlCol="false" tIns="0" lIns="0" bIns="0" rIns="0">
            <a:spAutoFit/>
          </a:bodyPr>
          <a:lstStyle/>
          <a:p>
            <a:pPr algn="l" marL="0" indent="0" lvl="0">
              <a:lnSpc>
                <a:spcPts val="2653"/>
              </a:lnSpc>
              <a:spcBef>
                <a:spcPct val="0"/>
              </a:spcBef>
            </a:pPr>
            <a:r>
              <a:rPr lang="en-US" sz="2211">
                <a:solidFill>
                  <a:srgbClr val="F5FFF5"/>
                </a:solidFill>
                <a:latin typeface="Della Respira"/>
                <a:ea typeface="Della Respira"/>
                <a:cs typeface="Della Respira"/>
                <a:sym typeface="Della Respira"/>
              </a:rPr>
              <a:t>We need robust server resources, storage solutions, and development tools to support the design, implementation, and ongoing operation of the search engine.</a:t>
            </a:r>
          </a:p>
        </p:txBody>
      </p:sp>
      <p:sp>
        <p:nvSpPr>
          <p:cNvPr name="TextBox 9" id="9"/>
          <p:cNvSpPr txBox="true"/>
          <p:nvPr/>
        </p:nvSpPr>
        <p:spPr>
          <a:xfrm rot="0">
            <a:off x="5815942" y="2868172"/>
            <a:ext cx="3149040" cy="497044"/>
          </a:xfrm>
          <a:prstGeom prst="rect">
            <a:avLst/>
          </a:prstGeom>
        </p:spPr>
        <p:txBody>
          <a:bodyPr anchor="t" rtlCol="false" tIns="0" lIns="0" bIns="0" rIns="0">
            <a:spAutoFit/>
          </a:bodyPr>
          <a:lstStyle/>
          <a:p>
            <a:pPr algn="l" marL="0" indent="0" lvl="0">
              <a:lnSpc>
                <a:spcPts val="4103"/>
              </a:lnSpc>
              <a:spcBef>
                <a:spcPct val="0"/>
              </a:spcBef>
            </a:pPr>
            <a:r>
              <a:rPr lang="en-US" b="true" sz="2931" spc="20">
                <a:solidFill>
                  <a:srgbClr val="F5FFF5"/>
                </a:solidFill>
                <a:latin typeface="Della Respira"/>
                <a:ea typeface="Della Respira"/>
                <a:cs typeface="Della Respira"/>
                <a:sym typeface="Della Respira"/>
              </a:rPr>
              <a:t>Resource 1</a:t>
            </a:r>
          </a:p>
        </p:txBody>
      </p:sp>
      <p:grpSp>
        <p:nvGrpSpPr>
          <p:cNvPr name="Group 10" id="10"/>
          <p:cNvGrpSpPr/>
          <p:nvPr/>
        </p:nvGrpSpPr>
        <p:grpSpPr>
          <a:xfrm rot="0">
            <a:off x="4487707" y="4955365"/>
            <a:ext cx="1043463" cy="104346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701B2E"/>
            </a:solidFill>
            <a:ln w="19050" cap="sq">
              <a:solidFill>
                <a:srgbClr val="FFFFFF"/>
              </a:solidFill>
              <a:prstDash val="solid"/>
              <a:miter/>
            </a:ln>
          </p:spPr>
        </p:sp>
        <p:sp>
          <p:nvSpPr>
            <p:cNvPr name="TextBox 12" id="12"/>
            <p:cNvSpPr txBox="true"/>
            <p:nvPr/>
          </p:nvSpPr>
          <p:spPr>
            <a:xfrm>
              <a:off x="139700" y="139700"/>
              <a:ext cx="533400" cy="533400"/>
            </a:xfrm>
            <a:prstGeom prst="rect">
              <a:avLst/>
            </a:prstGeom>
          </p:spPr>
          <p:txBody>
            <a:bodyPr anchor="ctr" rtlCol="false" tIns="50800" lIns="50800" bIns="50800" rIns="50800"/>
            <a:lstStyle/>
            <a:p>
              <a:pPr algn="ctr" marL="0" indent="0" lvl="0">
                <a:lnSpc>
                  <a:spcPts val="2870"/>
                </a:lnSpc>
                <a:spcBef>
                  <a:spcPct val="0"/>
                </a:spcBef>
              </a:pPr>
              <a:r>
                <a:rPr lang="en-US" sz="2392">
                  <a:solidFill>
                    <a:srgbClr val="FFFFFF"/>
                  </a:solidFill>
                  <a:latin typeface="Della Respira"/>
                  <a:ea typeface="Della Respira"/>
                  <a:cs typeface="Della Respira"/>
                  <a:sym typeface="Della Respira"/>
                </a:rPr>
                <a:t>02</a:t>
              </a:r>
            </a:p>
          </p:txBody>
        </p:sp>
      </p:grpSp>
      <p:sp>
        <p:nvSpPr>
          <p:cNvPr name="TextBox 13" id="13"/>
          <p:cNvSpPr txBox="true"/>
          <p:nvPr/>
        </p:nvSpPr>
        <p:spPr>
          <a:xfrm rot="0">
            <a:off x="5815942" y="5609237"/>
            <a:ext cx="8331530" cy="1000125"/>
          </a:xfrm>
          <a:prstGeom prst="rect">
            <a:avLst/>
          </a:prstGeom>
        </p:spPr>
        <p:txBody>
          <a:bodyPr anchor="t" rtlCol="false" tIns="0" lIns="0" bIns="0" rIns="0">
            <a:spAutoFit/>
          </a:bodyPr>
          <a:lstStyle/>
          <a:p>
            <a:pPr algn="l" marL="0" indent="0" lvl="0">
              <a:lnSpc>
                <a:spcPts val="2653"/>
              </a:lnSpc>
              <a:spcBef>
                <a:spcPct val="0"/>
              </a:spcBef>
            </a:pPr>
            <a:r>
              <a:rPr lang="en-US" sz="2211">
                <a:solidFill>
                  <a:srgbClr val="F5FFF5"/>
                </a:solidFill>
                <a:latin typeface="Della Respira"/>
                <a:ea typeface="Della Respira"/>
                <a:cs typeface="Della Respira"/>
                <a:sym typeface="Della Respira"/>
              </a:rPr>
              <a:t>A multidisciplinary team of AI developers, data privacy experts, UX/UI designers, and Resource managers will be essential for effective Resource execution and user engagement.</a:t>
            </a:r>
          </a:p>
        </p:txBody>
      </p:sp>
      <p:sp>
        <p:nvSpPr>
          <p:cNvPr name="TextBox 14" id="14"/>
          <p:cNvSpPr txBox="true"/>
          <p:nvPr/>
        </p:nvSpPr>
        <p:spPr>
          <a:xfrm rot="0">
            <a:off x="5815942" y="4978843"/>
            <a:ext cx="3149040" cy="497044"/>
          </a:xfrm>
          <a:prstGeom prst="rect">
            <a:avLst/>
          </a:prstGeom>
        </p:spPr>
        <p:txBody>
          <a:bodyPr anchor="t" rtlCol="false" tIns="0" lIns="0" bIns="0" rIns="0">
            <a:spAutoFit/>
          </a:bodyPr>
          <a:lstStyle/>
          <a:p>
            <a:pPr algn="l" marL="0" indent="0" lvl="0">
              <a:lnSpc>
                <a:spcPts val="4103"/>
              </a:lnSpc>
              <a:spcBef>
                <a:spcPct val="0"/>
              </a:spcBef>
            </a:pPr>
            <a:r>
              <a:rPr lang="en-US" b="true" sz="2931" spc="20">
                <a:solidFill>
                  <a:srgbClr val="F5FFF5"/>
                </a:solidFill>
                <a:latin typeface="Della Respira"/>
                <a:ea typeface="Della Respira"/>
                <a:cs typeface="Della Respira"/>
                <a:sym typeface="Della Respira"/>
              </a:rPr>
              <a:t>Resource 2</a:t>
            </a:r>
          </a:p>
        </p:txBody>
      </p:sp>
      <p:grpSp>
        <p:nvGrpSpPr>
          <p:cNvPr name="Group 15" id="15"/>
          <p:cNvGrpSpPr/>
          <p:nvPr/>
        </p:nvGrpSpPr>
        <p:grpSpPr>
          <a:xfrm rot="0">
            <a:off x="4487707" y="7142236"/>
            <a:ext cx="1043463" cy="104346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701B2E"/>
            </a:solidFill>
            <a:ln w="19050" cap="sq">
              <a:solidFill>
                <a:srgbClr val="FFFFFF"/>
              </a:solidFill>
              <a:prstDash val="solid"/>
              <a:miter/>
            </a:ln>
          </p:spPr>
        </p:sp>
        <p:sp>
          <p:nvSpPr>
            <p:cNvPr name="TextBox 17" id="17"/>
            <p:cNvSpPr txBox="true"/>
            <p:nvPr/>
          </p:nvSpPr>
          <p:spPr>
            <a:xfrm>
              <a:off x="139700" y="139700"/>
              <a:ext cx="533400" cy="533400"/>
            </a:xfrm>
            <a:prstGeom prst="rect">
              <a:avLst/>
            </a:prstGeom>
          </p:spPr>
          <p:txBody>
            <a:bodyPr anchor="ctr" rtlCol="false" tIns="50800" lIns="50800" bIns="50800" rIns="50800"/>
            <a:lstStyle/>
            <a:p>
              <a:pPr algn="ctr" marL="0" indent="0" lvl="0">
                <a:lnSpc>
                  <a:spcPts val="2870"/>
                </a:lnSpc>
                <a:spcBef>
                  <a:spcPct val="0"/>
                </a:spcBef>
              </a:pPr>
              <a:r>
                <a:rPr lang="en-US" sz="2392">
                  <a:solidFill>
                    <a:srgbClr val="FFFFFF"/>
                  </a:solidFill>
                  <a:latin typeface="Della Respira"/>
                  <a:ea typeface="Della Respira"/>
                  <a:cs typeface="Della Respira"/>
                  <a:sym typeface="Della Respira"/>
                </a:rPr>
                <a:t>03</a:t>
              </a:r>
            </a:p>
          </p:txBody>
        </p:sp>
      </p:grpSp>
      <p:sp>
        <p:nvSpPr>
          <p:cNvPr name="TextBox 18" id="18"/>
          <p:cNvSpPr txBox="true"/>
          <p:nvPr/>
        </p:nvSpPr>
        <p:spPr>
          <a:xfrm rot="0">
            <a:off x="5815942" y="7796108"/>
            <a:ext cx="8331530" cy="1000125"/>
          </a:xfrm>
          <a:prstGeom prst="rect">
            <a:avLst/>
          </a:prstGeom>
        </p:spPr>
        <p:txBody>
          <a:bodyPr anchor="t" rtlCol="false" tIns="0" lIns="0" bIns="0" rIns="0">
            <a:spAutoFit/>
          </a:bodyPr>
          <a:lstStyle/>
          <a:p>
            <a:pPr algn="l" marL="0" indent="0" lvl="0">
              <a:lnSpc>
                <a:spcPts val="2653"/>
              </a:lnSpc>
              <a:spcBef>
                <a:spcPct val="0"/>
              </a:spcBef>
            </a:pPr>
            <a:r>
              <a:rPr lang="en-US" sz="2211">
                <a:solidFill>
                  <a:srgbClr val="F5FFF5"/>
                </a:solidFill>
                <a:latin typeface="Della Respira"/>
                <a:ea typeface="Della Respira"/>
                <a:cs typeface="Della Respira"/>
                <a:sym typeface="Della Respira"/>
              </a:rPr>
              <a:t>Access to software development kits (SDKs), libraries for machine learning, data encryption tools, and user testing platforms will be crucial for building and refining the search engine.</a:t>
            </a:r>
          </a:p>
        </p:txBody>
      </p:sp>
      <p:sp>
        <p:nvSpPr>
          <p:cNvPr name="TextBox 19" id="19"/>
          <p:cNvSpPr txBox="true"/>
          <p:nvPr/>
        </p:nvSpPr>
        <p:spPr>
          <a:xfrm rot="0">
            <a:off x="5815942" y="7165714"/>
            <a:ext cx="3149040" cy="497044"/>
          </a:xfrm>
          <a:prstGeom prst="rect">
            <a:avLst/>
          </a:prstGeom>
        </p:spPr>
        <p:txBody>
          <a:bodyPr anchor="t" rtlCol="false" tIns="0" lIns="0" bIns="0" rIns="0">
            <a:spAutoFit/>
          </a:bodyPr>
          <a:lstStyle/>
          <a:p>
            <a:pPr algn="l" marL="0" indent="0" lvl="0">
              <a:lnSpc>
                <a:spcPts val="4103"/>
              </a:lnSpc>
              <a:spcBef>
                <a:spcPct val="0"/>
              </a:spcBef>
            </a:pPr>
            <a:r>
              <a:rPr lang="en-US" b="true" sz="2931" spc="20">
                <a:solidFill>
                  <a:srgbClr val="F5FFF5"/>
                </a:solidFill>
                <a:latin typeface="Della Respira"/>
                <a:ea typeface="Della Respira"/>
                <a:cs typeface="Della Respira"/>
                <a:sym typeface="Della Respira"/>
              </a:rPr>
              <a:t>Resource 3</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DAGS5TpFTik</dc:identifier>
  <dcterms:modified xsi:type="dcterms:W3CDTF">2011-08-01T06:04:30Z</dcterms:modified>
  <cp:revision>1</cp:revision>
  <dc:title>Green Minimalist Aesthetic Project Proposal Presentation</dc:title>
</cp:coreProperties>
</file>